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Lst>
  <p:notesMasterIdLst>
    <p:notesMasterId r:id="rId9"/>
  </p:notesMasterIdLst>
  <p:handoutMasterIdLst>
    <p:handoutMasterId r:id="rId10"/>
  </p:handoutMasterIdLst>
  <p:sldIdLst>
    <p:sldId id="326" r:id="rId2"/>
    <p:sldId id="320" r:id="rId3"/>
    <p:sldId id="332" r:id="rId4"/>
    <p:sldId id="323" r:id="rId5"/>
    <p:sldId id="333" r:id="rId6"/>
    <p:sldId id="336" r:id="rId7"/>
    <p:sldId id="338" r:id="rId8"/>
  </p:sldIdLst>
  <p:sldSz cx="12192000" cy="6858000"/>
  <p:notesSz cx="6858000" cy="9144000"/>
  <p:embeddedFontLst>
    <p:embeddedFont>
      <p:font typeface="Calibri" panose="020F0502020204030204" pitchFamily="34" charset="0"/>
      <p:regular r:id="rId11"/>
      <p:bold r:id="rId12"/>
      <p:italic r:id="rId13"/>
      <p:boldItalic r:id="rId14"/>
    </p:embeddedFont>
    <p:embeddedFont>
      <p:font typeface="Fira Sans Condensed" panose="020B0503050000020004" pitchFamily="34" charset="0"/>
      <p:regular r:id="rId15"/>
      <p:bold r:id="rId16"/>
      <p:italic r:id="rId17"/>
      <p:boldItalic r:id="rId18"/>
    </p:embeddedFont>
    <p:embeddedFont>
      <p:font typeface="Fira Sans Condensed SemiBold" panose="020B0603050000020004" pitchFamily="34" charset="0"/>
      <p:bold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9B3A24B7-1672-4F9C-BA69-8C7336EF0AC6}">
          <p14:sldIdLst>
            <p14:sldId id="326"/>
            <p14:sldId id="320"/>
            <p14:sldId id="332"/>
            <p14:sldId id="323"/>
            <p14:sldId id="333"/>
            <p14:sldId id="336"/>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son Canavan" initials="AC" lastIdx="4" clrIdx="0"/>
  <p:cmAuthor id="2" name="Brittney Gove" initials="BG" lastIdx="45" clrIdx="1"/>
  <p:cmAuthor id="3" name="Leesa Coyne" initials="LC" lastIdx="8"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36F1E"/>
    <a:srgbClr val="37306C"/>
    <a:srgbClr val="277980"/>
    <a:srgbClr val="A22E48"/>
    <a:srgbClr val="000000"/>
    <a:srgbClr val="EFB71B"/>
    <a:srgbClr val="441701"/>
    <a:srgbClr val="595959"/>
    <a:srgbClr val="E4761E"/>
    <a:srgbClr val="FDB9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68743" autoAdjust="0"/>
  </p:normalViewPr>
  <p:slideViewPr>
    <p:cSldViewPr snapToGrid="0" snapToObjects="1">
      <p:cViewPr varScale="1">
        <p:scale>
          <a:sx n="59" d="100"/>
          <a:sy n="59" d="100"/>
        </p:scale>
        <p:origin x="1584" y="53"/>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handoutMaster" Target="handoutMasters/handout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4.fntdata"/><Relationship Id="rId22" Type="http://schemas.openxmlformats.org/officeDocument/2006/relationships/presProps" Target="presProps.xml"/><Relationship Id="rId27"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5E4608-7C8B-C24C-8291-19EE5077C62D}" type="slidenum">
              <a:rPr lang="en-US" smtClean="0"/>
              <a:t>‹#›</a:t>
            </a:fld>
            <a:endParaRPr lang="en-US"/>
          </a:p>
        </p:txBody>
      </p:sp>
    </p:spTree>
    <p:extLst>
      <p:ext uri="{BB962C8B-B14F-4D97-AF65-F5344CB8AC3E}">
        <p14:creationId xmlns:p14="http://schemas.microsoft.com/office/powerpoint/2010/main" val="229659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7834F-9D0F-DA44-A6B8-2B68254A4486}" type="datetimeFigureOut">
              <a:rPr lang="en-US" smtClean="0"/>
              <a:t>3/23/2020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5C322D-20A1-3A41-A13B-DB0DA2ACFEC8}" type="slidenum">
              <a:rPr lang="en-US" smtClean="0"/>
              <a:t>‹#›</a:t>
            </a:fld>
            <a:endParaRPr lang="en-US" dirty="0"/>
          </a:p>
        </p:txBody>
      </p:sp>
    </p:spTree>
    <p:extLst>
      <p:ext uri="{BB962C8B-B14F-4D97-AF65-F5344CB8AC3E}">
        <p14:creationId xmlns:p14="http://schemas.microsoft.com/office/powerpoint/2010/main" val="3242844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xGXOXcLuN2Q"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Good morning/good afternoon/good evening</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My name is X. I work/volunteer for CARE International UK.</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CARE is an international development charity that works in over 100 countries around the world. CARE’s projects are designed to help some of the world’s poorest people, and today I’d like to talk to you about an initiative run by CARE called Lendwithcare.</a:t>
            </a:r>
          </a:p>
        </p:txBody>
      </p:sp>
      <p:sp>
        <p:nvSpPr>
          <p:cNvPr id="4" name="Slide Number Placeholder 3"/>
          <p:cNvSpPr>
            <a:spLocks noGrp="1"/>
          </p:cNvSpPr>
          <p:nvPr>
            <p:ph type="sldNum" sz="quarter" idx="5"/>
          </p:nvPr>
        </p:nvSpPr>
        <p:spPr/>
        <p:txBody>
          <a:bodyPr/>
          <a:lstStyle/>
          <a:p>
            <a:fld id="{A75C322D-20A1-3A41-A13B-DB0DA2ACFEC8}" type="slidenum">
              <a:rPr lang="en-US" smtClean="0"/>
              <a:t>1</a:t>
            </a:fld>
            <a:endParaRPr lang="en-US" dirty="0"/>
          </a:p>
        </p:txBody>
      </p:sp>
    </p:spTree>
    <p:extLst>
      <p:ext uri="{BB962C8B-B14F-4D97-AF65-F5344CB8AC3E}">
        <p14:creationId xmlns:p14="http://schemas.microsoft.com/office/powerpoint/2010/main" val="323328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So, what is the problem that Lendwithcare is aiming to solve?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More than 2 billion people in the world lack access to basic financial services. That means they don’t have a safe place to save money, or access to affordable loans.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It is the poor who are typically excluded from these formal financial services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 some developing countries more than two-thirds of the adult population don’t have access to formal financial services…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Yet the poor need these services and already access them informally through extortionate loan sharks or holding savings under the bed.</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2</a:t>
            </a:fld>
            <a:endParaRPr lang="en-US" dirty="0"/>
          </a:p>
        </p:txBody>
      </p:sp>
    </p:spTree>
    <p:extLst>
      <p:ext uri="{BB962C8B-B14F-4D97-AF65-F5344CB8AC3E}">
        <p14:creationId xmlns:p14="http://schemas.microsoft.com/office/powerpoint/2010/main" val="165472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Imagine you are a poor man or woman. You don’t have enough money to feed, clothe or educate your children.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Every night you go to bed worrying about how you will feed your children the next day. You worry about their future, whether they will have better opportunities than you have.</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frustrating thing is that you have a skill – you are a talented tailor or seamstress, with a good business idea.</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Walayat, she lives in Pakistan with her husband and four children.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Like millions of poor people around the world, Walayat has a small business – she is a skilled embroiderer  – but lacks funding to help sustain and/or expand her business.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Most banks will not help Walayat because she is poor.</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Without the tools to expand her small business, Walayat will struggle to earn a living – creating a permanent barrier to escaping poverty.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75C322D-20A1-3A41-A13B-DB0DA2ACFEC8}" type="slidenum">
              <a:rPr lang="en-US" smtClean="0"/>
              <a:t>3</a:t>
            </a:fld>
            <a:endParaRPr lang="en-US" dirty="0"/>
          </a:p>
        </p:txBody>
      </p:sp>
    </p:spTree>
    <p:extLst>
      <p:ext uri="{BB962C8B-B14F-4D97-AF65-F5344CB8AC3E}">
        <p14:creationId xmlns:p14="http://schemas.microsoft.com/office/powerpoint/2010/main" val="4002342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This is where we come in.</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Lendwithcare is an initiative from CARE International UK, which allows individuals to lend small amounts of money (microloans) to entrepreneurs in developing countries to help them grow or expand a small business.</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Individuals visit the website – www.lendwithcare.org - and choose an entrepreneur to lend to. They can lend as little as £15 or the full loan.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Rather than receiving a one-off donation, the entrepreneurs pay the loan back to you, using income from their growing business. And once repaid, you can choose to re-lend to another entrepreneur, donate the repayments to CARE or withdraw the money.</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4</a:t>
            </a:fld>
            <a:endParaRPr lang="en-US" dirty="0"/>
          </a:p>
        </p:txBody>
      </p:sp>
    </p:spTree>
    <p:extLst>
      <p:ext uri="{BB962C8B-B14F-4D97-AF65-F5344CB8AC3E}">
        <p14:creationId xmlns:p14="http://schemas.microsoft.com/office/powerpoint/2010/main" val="239973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I’d like to share a short video with you to illustrate how all of this comes together. </a:t>
            </a:r>
          </a:p>
          <a:p>
            <a:endParaRPr lang="en-GB"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3"/>
              </a:rPr>
              <a:t>https://youtu.be/xGXOXcLuN2Q</a:t>
            </a:r>
            <a:endParaRPr lang="en-GB" sz="1200" kern="1200" dirty="0">
              <a:solidFill>
                <a:schemeClr val="tx1"/>
              </a:solidFill>
              <a:effectLst/>
              <a:latin typeface="+mn-lt"/>
              <a:ea typeface="+mn-ea"/>
              <a:cs typeface="+mn-cs"/>
            </a:endParaRPr>
          </a:p>
          <a:p>
            <a:endParaRPr lang="en-GB" dirty="0"/>
          </a:p>
          <a:p>
            <a:r>
              <a:rPr lang="en-GB" b="1" dirty="0"/>
              <a:t>NOTE: An internet connection will be required to play the video. We would recommend having an internet browser open with the video ready to go which you can easily open during the presentation.  </a:t>
            </a:r>
          </a:p>
        </p:txBody>
      </p:sp>
      <p:sp>
        <p:nvSpPr>
          <p:cNvPr id="4" name="Slide Number Placeholder 3"/>
          <p:cNvSpPr>
            <a:spLocks noGrp="1"/>
          </p:cNvSpPr>
          <p:nvPr>
            <p:ph type="sldNum" sz="quarter" idx="5"/>
          </p:nvPr>
        </p:nvSpPr>
        <p:spPr/>
        <p:txBody>
          <a:bodyPr/>
          <a:lstStyle/>
          <a:p>
            <a:fld id="{A75C322D-20A1-3A41-A13B-DB0DA2ACFEC8}" type="slidenum">
              <a:rPr lang="en-US" smtClean="0"/>
              <a:t>5</a:t>
            </a:fld>
            <a:endParaRPr lang="en-US" dirty="0"/>
          </a:p>
        </p:txBody>
      </p:sp>
    </p:spTree>
    <p:extLst>
      <p:ext uri="{BB962C8B-B14F-4D97-AF65-F5344CB8AC3E}">
        <p14:creationId xmlns:p14="http://schemas.microsoft.com/office/powerpoint/2010/main" val="82187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Here’s a snapshot of how the website looks.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simply log on to www.lendwithcare.org where you can view profiles of entrepreneurs all over the world: in Malawi, Zambia, Zimbabwe and Rwanda in Africa, Pakistan, Palestine, the Philippines and Cambodia in Asia, and Ecuador and Peru in South America.</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You can view their different businesses and chose which entrepreneur or entrepreneurs you'd like to support. You can invest towards the total, anything from £15 up to the full amount, and you can follow the progress of the entrepreneurs' growing business to see how their new source of income is helping to improve many different aspects of their lives.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loan is then repaid to you over an agreed schedule, usually about 6-12 months and when the repaid loan is credited to your lendwithcare.org account, you can choose to withdraw the money, or recycle it into another loan and continue your support to entrepreneur after entrepreneur. </a:t>
            </a:r>
            <a:endParaRPr lang="en-GB" sz="1200" kern="1200" dirty="0">
              <a:solidFill>
                <a:schemeClr val="tx1"/>
              </a:solidFill>
              <a:effectLst/>
              <a:latin typeface="+mn-lt"/>
              <a:ea typeface="+mn-ea"/>
              <a:cs typeface="+mn-cs"/>
            </a:endParaRPr>
          </a:p>
          <a:p>
            <a:endParaRPr lang="en-US" dirty="0"/>
          </a:p>
          <a:p>
            <a:pPr marL="171450" indent="-171450">
              <a:buFont typeface="Arial" panose="020B0604020202020204" pitchFamily="34" charset="0"/>
              <a:buChar char="•"/>
            </a:pPr>
            <a:r>
              <a:rPr lang="en-US" b="1" i="0" dirty="0"/>
              <a:t>NOTE: Please keep an eye on the website to update the list of countries Lendwithcare is operating in.</a:t>
            </a:r>
            <a:endParaRPr lang="en-GB" b="1" i="0" dirty="0"/>
          </a:p>
        </p:txBody>
      </p:sp>
      <p:sp>
        <p:nvSpPr>
          <p:cNvPr id="4" name="Slide Number Placeholder 3"/>
          <p:cNvSpPr>
            <a:spLocks noGrp="1"/>
          </p:cNvSpPr>
          <p:nvPr>
            <p:ph type="sldNum" sz="quarter" idx="5"/>
          </p:nvPr>
        </p:nvSpPr>
        <p:spPr/>
        <p:txBody>
          <a:bodyPr/>
          <a:lstStyle/>
          <a:p>
            <a:fld id="{A75C322D-20A1-3A41-A13B-DB0DA2ACFEC8}" type="slidenum">
              <a:rPr lang="en-US" smtClean="0"/>
              <a:t>6</a:t>
            </a:fld>
            <a:endParaRPr lang="en-US" dirty="0"/>
          </a:p>
        </p:txBody>
      </p:sp>
    </p:spTree>
    <p:extLst>
      <p:ext uri="{BB962C8B-B14F-4D97-AF65-F5344CB8AC3E}">
        <p14:creationId xmlns:p14="http://schemas.microsoft.com/office/powerpoint/2010/main" val="2815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Right now there are 60,000 people across the UK just like you who are helping nearly 130,000 poor entrepreneurs like </a:t>
            </a:r>
            <a:r>
              <a:rPr lang="en-US" sz="1200" kern="1200" dirty="0">
                <a:solidFill>
                  <a:schemeClr val="tx1"/>
                </a:solidFill>
                <a:effectLst/>
                <a:latin typeface="+mn-lt"/>
                <a:ea typeface="+mn-ea"/>
                <a:cs typeface="+mn-cs"/>
              </a:rPr>
              <a:t>Walayat</a:t>
            </a:r>
            <a:r>
              <a:rPr lang="en-GB" sz="1200" kern="1200" dirty="0">
                <a:solidFill>
                  <a:schemeClr val="tx1"/>
                </a:solidFill>
                <a:effectLst/>
                <a:latin typeface="+mn-lt"/>
                <a:ea typeface="+mn-ea"/>
                <a:cs typeface="+mn-cs"/>
              </a:rPr>
              <a:t>, all around the world every day.</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So far our amazing supporters have helped to lend an incredible £27million and the figure is growing every day.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 sincerely hope you will all join us. You can find out more by going to the website lendwithcare.org.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Thanks for listening.</a:t>
            </a:r>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A75C322D-20A1-3A41-A13B-DB0DA2ACFEC8}" type="slidenum">
              <a:rPr lang="en-US" smtClean="0"/>
              <a:t>7</a:t>
            </a:fld>
            <a:endParaRPr lang="en-US" dirty="0"/>
          </a:p>
        </p:txBody>
      </p:sp>
    </p:spTree>
    <p:extLst>
      <p:ext uri="{BB962C8B-B14F-4D97-AF65-F5344CB8AC3E}">
        <p14:creationId xmlns:p14="http://schemas.microsoft.com/office/powerpoint/2010/main" val="537381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31DC10-DB62-5340-A520-9BDB2C66DDA1}"/>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2" name="Title 1"/>
          <p:cNvSpPr>
            <a:spLocks noGrp="1"/>
          </p:cNvSpPr>
          <p:nvPr>
            <p:ph type="ctrTitle" hasCustomPrompt="1"/>
          </p:nvPr>
        </p:nvSpPr>
        <p:spPr>
          <a:xfrm>
            <a:off x="-1" y="3337111"/>
            <a:ext cx="12191999" cy="1829181"/>
          </a:xfrm>
        </p:spPr>
        <p:txBody>
          <a:bodyPr anchor="t"/>
          <a:lstStyle>
            <a:lvl1pPr algn="ctr">
              <a:defRPr sz="4800" b="1" i="0" cap="none">
                <a:solidFill>
                  <a:schemeClr val="bg1"/>
                </a:solidFill>
                <a:latin typeface="Fira Sans Condensed" charset="0"/>
                <a:ea typeface="Fira Sans Condensed" charset="0"/>
                <a:cs typeface="Fira Sans Condensed" charset="0"/>
              </a:defRPr>
            </a:lvl1pPr>
          </a:lstStyle>
          <a:p>
            <a:r>
              <a:rPr lang="en-US" dirty="0"/>
              <a:t>Click To Edit Master Title Style</a:t>
            </a:r>
          </a:p>
        </p:txBody>
      </p:sp>
      <p:sp>
        <p:nvSpPr>
          <p:cNvPr id="3" name="Subtitle 2"/>
          <p:cNvSpPr>
            <a:spLocks noGrp="1"/>
          </p:cNvSpPr>
          <p:nvPr>
            <p:ph type="subTitle" idx="1"/>
          </p:nvPr>
        </p:nvSpPr>
        <p:spPr>
          <a:xfrm>
            <a:off x="-1" y="5303516"/>
            <a:ext cx="12192001" cy="495400"/>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850" y="1041975"/>
            <a:ext cx="3886296" cy="1253162"/>
          </a:xfrm>
          <a:prstGeom prst="rect">
            <a:avLst/>
          </a:prstGeom>
        </p:spPr>
      </p:pic>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10547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Left, Photo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1323"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802CBC1E-C0CC-8943-98A6-DAD8C174A74C}"/>
              </a:ext>
            </a:extLst>
          </p:cNvPr>
          <p:cNvSpPr/>
          <p:nvPr userDrawn="1"/>
        </p:nvSpPr>
        <p:spPr>
          <a:xfrm>
            <a:off x="8090704"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9" name="Slide Number Placeholder 8">
            <a:extLst>
              <a:ext uri="{FF2B5EF4-FFF2-40B4-BE49-F238E27FC236}">
                <a16:creationId xmlns:a16="http://schemas.microsoft.com/office/drawing/2014/main" id="{D96ED1DB-7EF7-4749-AA40-B37E7E8C59F8}"/>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4"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514496" y="295924"/>
            <a:ext cx="7286479" cy="429768"/>
          </a:xfrm>
        </p:spPr>
        <p:txBody>
          <a:body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251241631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Content Right">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4675634" y="1341438"/>
            <a:ext cx="7279652"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802CBC1E-C0CC-8943-98A6-DAD8C174A74C}"/>
              </a:ext>
            </a:extLst>
          </p:cNvPr>
          <p:cNvSpPr/>
          <p:nvPr userDrawn="1"/>
        </p:nvSpPr>
        <p:spPr>
          <a:xfrm>
            <a:off x="312659" y="0"/>
            <a:ext cx="4101296"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PLACE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CARE LOGO &gt; COPY &gt;</a:t>
            </a:r>
            <a:r>
              <a:rPr lang="en-US" sz="1800" b="1" i="0" baseline="0" dirty="0">
                <a:latin typeface="Fira Sans Condensed SemiBold" panose="020B0603050000020004" pitchFamily="34" charset="0"/>
              </a:rPr>
              <a:t> </a:t>
            </a:r>
            <a:br>
              <a:rPr lang="en-US" sz="1800" b="1" i="0" baseline="0" dirty="0">
                <a:latin typeface="Fira Sans Condensed SemiBold" panose="020B0603050000020004" pitchFamily="34" charset="0"/>
              </a:rPr>
            </a:b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7" name="Title 3">
            <a:extLst>
              <a:ext uri="{FF2B5EF4-FFF2-40B4-BE49-F238E27FC236}">
                <a16:creationId xmlns:a16="http://schemas.microsoft.com/office/drawing/2014/main" id="{3A7A506F-82C8-9340-AAC6-CC4E932BFD76}"/>
              </a:ext>
            </a:extLst>
          </p:cNvPr>
          <p:cNvSpPr>
            <a:spLocks noGrp="1"/>
          </p:cNvSpPr>
          <p:nvPr>
            <p:ph type="title" hasCustomPrompt="1"/>
          </p:nvPr>
        </p:nvSpPr>
        <p:spPr>
          <a:xfrm>
            <a:off x="4668807" y="295924"/>
            <a:ext cx="7286479" cy="429768"/>
          </a:xfrm>
        </p:spPr>
        <p:txBody>
          <a:bodyPr/>
          <a:lstStyle/>
          <a:p>
            <a:r>
              <a:rPr lang="en-US" dirty="0"/>
              <a:t>click to edit master title style</a:t>
            </a:r>
          </a:p>
        </p:txBody>
      </p:sp>
    </p:spTree>
    <p:extLst>
      <p:ext uri="{BB962C8B-B14F-4D97-AF65-F5344CB8AC3E}">
        <p14:creationId xmlns:p14="http://schemas.microsoft.com/office/powerpoint/2010/main" val="205440359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 Photo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4933950"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2"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514496" y="295923"/>
            <a:ext cx="4200378" cy="1101865"/>
          </a:xfrm>
        </p:spPr>
        <p:txBody>
          <a:bodyPr/>
          <a:lstStyle>
            <a:lvl1pPr>
              <a:defRPr>
                <a:solidFill>
                  <a:srgbClr val="000000"/>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C002057D-8784-1949-A43E-6B56579FEA5B}"/>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14"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521323"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65044092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 Photo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5" name="Title 1">
            <a:extLst>
              <a:ext uri="{FF2B5EF4-FFF2-40B4-BE49-F238E27FC236}">
                <a16:creationId xmlns:a16="http://schemas.microsoft.com/office/drawing/2014/main" id="{9A156E9C-DE80-E049-908F-C2912635887D}"/>
              </a:ext>
            </a:extLst>
          </p:cNvPr>
          <p:cNvSpPr>
            <a:spLocks noGrp="1"/>
          </p:cNvSpPr>
          <p:nvPr>
            <p:ph type="title" hasCustomPrompt="1"/>
          </p:nvPr>
        </p:nvSpPr>
        <p:spPr>
          <a:xfrm>
            <a:off x="7784541" y="295923"/>
            <a:ext cx="4200378" cy="1101865"/>
          </a:xfrm>
        </p:spPr>
        <p:txBody>
          <a:bodyPr/>
          <a:lstStyle>
            <a:lvl1pPr>
              <a:defRPr>
                <a:solidFill>
                  <a:srgbClr val="00000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C1E613E1-792F-924B-9072-4AD1042B359B}"/>
              </a:ext>
            </a:extLst>
          </p:cNvPr>
          <p:cNvSpPr>
            <a:spLocks noGrp="1"/>
          </p:cNvSpPr>
          <p:nvPr>
            <p:ph sz="half" idx="1"/>
          </p:nvPr>
        </p:nvSpPr>
        <p:spPr>
          <a:xfrm>
            <a:off x="7791368" y="1341438"/>
            <a:ext cx="4193551" cy="417512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914469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 Oran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5"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a:xfrm>
            <a:off x="315948" y="6245397"/>
            <a:ext cx="432416" cy="346075"/>
          </a:xfrm>
        </p:spPr>
        <p:txBody>
          <a:bodyPr/>
          <a:lstStyle>
            <a:lvl1pPr>
              <a:defRPr>
                <a:solidFill>
                  <a:schemeClr val="bg1"/>
                </a:solidFill>
              </a:defRPr>
            </a:lvl1pPr>
          </a:lstStyle>
          <a:p>
            <a:fld id="{C29098D9-6B28-8C47-9D8C-522BFF1DF707}"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p:spPr>
      </p:pic>
      <p:sp>
        <p:nvSpPr>
          <p:cNvPr id="3" name="Title 2"/>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6" name="Rectangle 5">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570870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Full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CBE904-E421-9840-B16D-E2E25EDAE628}"/>
              </a:ext>
            </a:extLst>
          </p:cNvPr>
          <p:cNvSpPr/>
          <p:nvPr userDrawn="1"/>
        </p:nvSpPr>
        <p:spPr>
          <a:xfrm>
            <a:off x="312182" y="0"/>
            <a:ext cx="11879818"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GO TO VIEW &gt; SLIDE MASTER &gt; 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COPY &gt;</a:t>
            </a:r>
            <a:r>
              <a:rPr lang="en-US" sz="2400" b="1" i="0" baseline="0" dirty="0">
                <a:latin typeface="Fira Sans Condensed SemiBold" panose="020B0603050000020004" pitchFamily="34" charset="0"/>
              </a:rPr>
              <a:t> </a:t>
            </a:r>
            <a:r>
              <a:rPr lang="en-US" sz="2400" b="1" i="0" dirty="0">
                <a:latin typeface="Fira Sans Condensed SemiBold" panose="020B0603050000020004" pitchFamily="34" charset="0"/>
              </a:rPr>
              <a:t>GO BACK TO  NORMAL VIEW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PASTE THIS TEMPLATE WHERE YOU WANT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SHAPE FORMAT &gt; SHAPE FILL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 PICTURE &gt; BROWSE FOR PHOTO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INSERT &gt; PICTURE FORMAT &gt;</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CROP &gt; FILL &gt; ADJUST IMAGE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SIZE AND PLACEMENT &gt; </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DELETE THIS TEXT!</a:t>
            </a:r>
            <a:endParaRPr lang="en-US" sz="2400" dirty="0"/>
          </a:p>
          <a:p>
            <a:pPr algn="ctr"/>
            <a:endParaRPr lang="en-US" sz="2400" b="1" i="0" dirty="0">
              <a:latin typeface="Fira Sans Condensed SemiBold" panose="020B0603050000020004" pitchFamily="34" charset="0"/>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a:effectLst>
            <a:outerShdw blurRad="139700" sx="102000" sy="102000" algn="ctr" rotWithShape="0">
              <a:srgbClr val="000000">
                <a:alpha val="60000"/>
              </a:srgbClr>
            </a:outerShdw>
          </a:effectLst>
        </p:spPr>
      </p:pic>
    </p:spTree>
    <p:extLst>
      <p:ext uri="{BB962C8B-B14F-4D97-AF65-F5344CB8AC3E}">
        <p14:creationId xmlns:p14="http://schemas.microsoft.com/office/powerpoint/2010/main" val="27198828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Whit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487840-C2E3-5C48-9593-A51C9A4212A7}"/>
              </a:ext>
            </a:extLst>
          </p:cNvPr>
          <p:cNvSpPr txBox="1"/>
          <p:nvPr userDrawn="1"/>
        </p:nvSpPr>
        <p:spPr>
          <a:xfrm>
            <a:off x="0" y="0"/>
            <a:ext cx="12192000" cy="68580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09548189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no Divider/End Slide/Appendix">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031DC10-DB62-5340-A520-9BDB2C66DDA1}"/>
              </a:ext>
            </a:extLst>
          </p:cNvPr>
          <p:cNvSpPr txBox="1"/>
          <p:nvPr userDrawn="1"/>
        </p:nvSpPr>
        <p:spPr>
          <a:xfrm>
            <a:off x="312182" y="0"/>
            <a:ext cx="11879818" cy="6858000"/>
          </a:xfrm>
          <a:prstGeom prst="rect">
            <a:avLst/>
          </a:prstGeom>
          <a:solidFill>
            <a:srgbClr val="E36F1E"/>
          </a:solidFill>
        </p:spPr>
        <p:txBody>
          <a:bodyPr wrap="square" rtlCol="0">
            <a:spAutoFit/>
          </a:bodyPr>
          <a:lstStyle/>
          <a:p>
            <a:endParaRPr lang="en-US" dirty="0"/>
          </a:p>
        </p:txBody>
      </p:sp>
      <p:sp>
        <p:nvSpPr>
          <p:cNvPr id="7" name="Title 6"/>
          <p:cNvSpPr>
            <a:spLocks noGrp="1"/>
          </p:cNvSpPr>
          <p:nvPr>
            <p:ph type="title" hasCustomPrompt="1"/>
          </p:nvPr>
        </p:nvSpPr>
        <p:spPr>
          <a:xfrm>
            <a:off x="312182" y="2999232"/>
            <a:ext cx="11879818" cy="429768"/>
          </a:xfrm>
        </p:spPr>
        <p:txBody>
          <a:bodyPr/>
          <a:lstStyle>
            <a:lvl1pPr algn="ctr">
              <a:defRPr sz="6000">
                <a:solidFill>
                  <a:schemeClr val="bg1"/>
                </a:solidFill>
              </a:defRPr>
            </a:lvl1pPr>
          </a:lstStyle>
          <a:p>
            <a:r>
              <a:rPr lang="en-US" dirty="0"/>
              <a:t>click to edit master title style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3531" y="6255031"/>
            <a:ext cx="1166361" cy="376101"/>
          </a:xfrm>
          <a:prstGeom prst="rect">
            <a:avLst/>
          </a:prstGeom>
        </p:spPr>
      </p:pic>
      <p:sp>
        <p:nvSpPr>
          <p:cNvPr id="8" name="Rectangle 7">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2775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D93A0C-407F-C748-938A-1B729C6C2DA6}"/>
              </a:ext>
            </a:extLst>
          </p:cNvPr>
          <p:cNvSpPr txBox="1"/>
          <p:nvPr userDrawn="1"/>
        </p:nvSpPr>
        <p:spPr>
          <a:xfrm>
            <a:off x="1192192" y="2048718"/>
            <a:ext cx="10999808" cy="4809281"/>
          </a:xfrm>
          <a:prstGeom prst="rect">
            <a:avLst/>
          </a:prstGeom>
          <a:solidFill>
            <a:schemeClr val="bg1"/>
          </a:solidFill>
        </p:spPr>
        <p:txBody>
          <a:bodyPr wrap="square" rtlCol="0">
            <a:spAutoFit/>
          </a:bodyPr>
          <a:lstStyle/>
          <a:p>
            <a:endParaRPr lang="en-US" dirty="0"/>
          </a:p>
        </p:txBody>
      </p:sp>
      <p:sp>
        <p:nvSpPr>
          <p:cNvPr id="10" name="Title 1">
            <a:extLst>
              <a:ext uri="{FF2B5EF4-FFF2-40B4-BE49-F238E27FC236}">
                <a16:creationId xmlns:a16="http://schemas.microsoft.com/office/drawing/2014/main" id="{87C005A4-BD93-9045-8D96-47A27CB1AEDB}"/>
              </a:ext>
            </a:extLst>
          </p:cNvPr>
          <p:cNvSpPr>
            <a:spLocks noGrp="1"/>
          </p:cNvSpPr>
          <p:nvPr>
            <p:ph type="ctrTitle"/>
          </p:nvPr>
        </p:nvSpPr>
        <p:spPr>
          <a:xfrm>
            <a:off x="0" y="3337111"/>
            <a:ext cx="12192000" cy="1829181"/>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5795" y="5303516"/>
            <a:ext cx="12180411" cy="495400"/>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2852" y="1039488"/>
            <a:ext cx="3886297" cy="1255649"/>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358135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hoto Option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1" name="Rectangle 10"/>
          <p:cNvSpPr/>
          <p:nvPr userDrawn="1"/>
        </p:nvSpPr>
        <p:spPr>
          <a:xfrm>
            <a:off x="10611556" y="6016978"/>
            <a:ext cx="1580444" cy="841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0" y="2291645"/>
            <a:ext cx="4097867" cy="2874648"/>
          </a:xfrm>
        </p:spPr>
        <p:txBody>
          <a:bodyPr anchor="t"/>
          <a:lstStyle>
            <a:lvl1pPr algn="ctr">
              <a:defRPr sz="4800" b="1" i="0">
                <a:solidFill>
                  <a:srgbClr val="000000"/>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tx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3693" y="742394"/>
            <a:ext cx="2656880" cy="858428"/>
          </a:xfrm>
          <a:prstGeom prst="rect">
            <a:avLst/>
          </a:prstGeom>
        </p:spPr>
      </p:pic>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65538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Photo Option Orang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DEF82E-5F27-1249-ADD8-EA6DC56D25F8}"/>
              </a:ext>
            </a:extLst>
          </p:cNvPr>
          <p:cNvSpPr txBox="1"/>
          <p:nvPr userDrawn="1"/>
        </p:nvSpPr>
        <p:spPr>
          <a:xfrm>
            <a:off x="7574845" y="0"/>
            <a:ext cx="4617154" cy="6858000"/>
          </a:xfrm>
          <a:prstGeom prst="rect">
            <a:avLst/>
          </a:prstGeom>
          <a:solidFill>
            <a:srgbClr val="E36F1E"/>
          </a:solidFill>
        </p:spPr>
        <p:txBody>
          <a:bodyPr wrap="square" rtlCol="0">
            <a:spAutoFit/>
          </a:bodyPr>
          <a:lstStyle/>
          <a:p>
            <a:endParaRPr lang="en-US" dirty="0"/>
          </a:p>
        </p:txBody>
      </p:sp>
      <p:sp>
        <p:nvSpPr>
          <p:cNvPr id="4" name="Rectangle 3">
            <a:extLst>
              <a:ext uri="{FF2B5EF4-FFF2-40B4-BE49-F238E27FC236}">
                <a16:creationId xmlns:a16="http://schemas.microsoft.com/office/drawing/2014/main" id="{802CBC1E-C0CC-8943-98A6-DAD8C174A74C}"/>
              </a:ext>
            </a:extLst>
          </p:cNvPr>
          <p:cNvSpPr/>
          <p:nvPr userDrawn="1"/>
        </p:nvSpPr>
        <p:spPr>
          <a:xfrm>
            <a:off x="316795" y="0"/>
            <a:ext cx="7258050" cy="685800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latin typeface="Fira Sans Condensed SemiBold" panose="020B0603050000020004" pitchFamily="34" charset="0"/>
              </a:rPr>
              <a:t>PLACE</a:t>
            </a:r>
            <a:br>
              <a:rPr lang="en-US" sz="2400" b="1" i="0" dirty="0">
                <a:latin typeface="Fira Sans Condensed SemiBold" panose="020B0603050000020004" pitchFamily="34" charset="0"/>
              </a:rPr>
            </a:br>
            <a:r>
              <a:rPr lang="en-US" sz="2400" b="1" i="0" dirty="0">
                <a:latin typeface="Fira Sans Condensed SemiBold" panose="020B0603050000020004" pitchFamily="34" charset="0"/>
              </a:rPr>
              <a:t>PHOTO HERE.</a:t>
            </a: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GO TO VIEW &gt; SLIDE MASTER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SELECT THIS SHAPE AND THE CARE LOGO &gt;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dirty="0">
                <a:latin typeface="Fira Sans Condensed SemiBold" panose="020B0603050000020004" pitchFamily="34" charset="0"/>
              </a:rPr>
              <a:t>COPY &gt;</a:t>
            </a:r>
            <a:r>
              <a:rPr lang="en-US" sz="1800" b="1" i="0" baseline="0" dirty="0">
                <a:latin typeface="Fira Sans Condensed SemiBold" panose="020B0603050000020004" pitchFamily="34" charset="0"/>
              </a:rPr>
              <a:t> </a:t>
            </a:r>
            <a:r>
              <a:rPr lang="en-US" sz="1800" b="1" i="0" dirty="0">
                <a:latin typeface="Fira Sans Condensed SemiBold" panose="020B0603050000020004" pitchFamily="34" charset="0"/>
              </a:rPr>
              <a:t>GO BACK TO  NORMAL VIEW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PASTE THIS TEMPLATE WHERE YOU WANT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SHAPE FORMAT &gt; SHAPE FILL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 PICTURE &gt; BROWSE FOR PHOTO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INSERT &gt; PICTURE FORMAT &gt;</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CROP &gt; FILL &gt; ADJUST IMAGE</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SIZE AND PLACEMENT &gt; </a:t>
            </a:r>
            <a:br>
              <a:rPr lang="en-US" sz="1800" b="1" i="0" dirty="0">
                <a:latin typeface="Fira Sans Condensed SemiBold" panose="020B0603050000020004" pitchFamily="34" charset="0"/>
              </a:rPr>
            </a:br>
            <a:r>
              <a:rPr lang="en-US" sz="1800" b="1" i="0" dirty="0">
                <a:latin typeface="Fira Sans Condensed SemiBold" panose="020B0603050000020004" pitchFamily="34" charset="0"/>
              </a:rPr>
              <a:t>DELETE THIS TEXT!</a:t>
            </a:r>
            <a:endParaRPr lang="en-US" sz="1800" dirty="0"/>
          </a:p>
        </p:txBody>
      </p:sp>
      <p:sp>
        <p:nvSpPr>
          <p:cNvPr id="12" name="Title 1">
            <a:extLst>
              <a:ext uri="{FF2B5EF4-FFF2-40B4-BE49-F238E27FC236}">
                <a16:creationId xmlns:a16="http://schemas.microsoft.com/office/drawing/2014/main" id="{87C005A4-BD93-9045-8D96-47A27CB1AEDB}"/>
              </a:ext>
            </a:extLst>
          </p:cNvPr>
          <p:cNvSpPr>
            <a:spLocks noGrp="1"/>
          </p:cNvSpPr>
          <p:nvPr>
            <p:ph type="ctrTitle"/>
          </p:nvPr>
        </p:nvSpPr>
        <p:spPr>
          <a:xfrm>
            <a:off x="7823200" y="2291645"/>
            <a:ext cx="4097867" cy="2874648"/>
          </a:xfrm>
        </p:spPr>
        <p:txBody>
          <a:bodyPr anchor="t"/>
          <a:lstStyle>
            <a:lvl1pPr algn="ctr">
              <a:defRPr sz="4800" b="1" i="0">
                <a:solidFill>
                  <a:schemeClr val="bg1"/>
                </a:solidFill>
                <a:latin typeface="Fira Sans Condensed" charset="0"/>
                <a:ea typeface="Fira Sans Condensed" charset="0"/>
                <a:cs typeface="Fira Sans Condensed" charset="0"/>
              </a:defRPr>
            </a:lvl1pPr>
          </a:lstStyle>
          <a:p>
            <a:r>
              <a:rPr lang="en-US"/>
              <a:t>Click to edit Master title style</a:t>
            </a:r>
            <a:endParaRPr lang="en-US" dirty="0"/>
          </a:p>
        </p:txBody>
      </p:sp>
      <p:sp>
        <p:nvSpPr>
          <p:cNvPr id="13" name="Subtitle 2">
            <a:extLst>
              <a:ext uri="{FF2B5EF4-FFF2-40B4-BE49-F238E27FC236}">
                <a16:creationId xmlns:a16="http://schemas.microsoft.com/office/drawing/2014/main" id="{0FB3F963-3AA8-0141-B612-C75B00A8ABC2}"/>
              </a:ext>
            </a:extLst>
          </p:cNvPr>
          <p:cNvSpPr>
            <a:spLocks noGrp="1"/>
          </p:cNvSpPr>
          <p:nvPr>
            <p:ph type="subTitle" idx="1"/>
          </p:nvPr>
        </p:nvSpPr>
        <p:spPr>
          <a:xfrm>
            <a:off x="7823200" y="5303516"/>
            <a:ext cx="4097867" cy="1176306"/>
          </a:xfrm>
        </p:spPr>
        <p:txBody>
          <a:bodyPr>
            <a:normAutofit/>
          </a:bodyPr>
          <a:lstStyle>
            <a:lvl1pPr marL="0" indent="0" algn="ctr">
              <a:buNone/>
              <a:defRPr sz="2800" b="1" i="0">
                <a:solidFill>
                  <a:schemeClr val="bg1"/>
                </a:solidFill>
                <a:latin typeface="Fira Sans Condensed" charset="0"/>
                <a:ea typeface="Fira Sans Condensed" charset="0"/>
                <a:cs typeface="Fira Sans Condense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969B8BE5-CC2F-AF4B-8D43-AB9C787F4FBB}"/>
              </a:ext>
            </a:extLst>
          </p:cNvPr>
          <p:cNvSpPr/>
          <p:nvPr userDrawn="1"/>
        </p:nvSpPr>
        <p:spPr>
          <a:xfrm rot="5400000">
            <a:off x="-3270995" y="3271059"/>
            <a:ext cx="6857935"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41059" y="742394"/>
            <a:ext cx="2662149" cy="8584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304" y="1364711"/>
            <a:ext cx="10515600" cy="4065517"/>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99FC5F91-9C33-8348-A07D-BD2EC29008C9}"/>
              </a:ext>
            </a:extLst>
          </p:cNvPr>
          <p:cNvSpPr>
            <a:spLocks noGrp="1"/>
          </p:cNvSpPr>
          <p:nvPr>
            <p:ph type="title" hasCustomPrompt="1"/>
          </p:nvPr>
        </p:nvSpPr>
        <p:spPr/>
        <p:txBody>
          <a:bodyPr/>
          <a:lstStyle>
            <a:lvl1pPr>
              <a:defRPr b="1" i="0" spc="0">
                <a:latin typeface="Fira Sans Condensed" charset="0"/>
                <a:ea typeface="Fira Sans Condensed" charset="0"/>
                <a:cs typeface="Fira Sans Condensed" charset="0"/>
              </a:defRPr>
            </a:lvl1pPr>
          </a:lstStyle>
          <a:p>
            <a:r>
              <a:rPr lang="en-US" dirty="0"/>
              <a:t>click to edit master title style</a:t>
            </a:r>
          </a:p>
        </p:txBody>
      </p:sp>
      <p:sp>
        <p:nvSpPr>
          <p:cNvPr id="11" name="Slide Number Placeholder 10">
            <a:extLst>
              <a:ext uri="{FF2B5EF4-FFF2-40B4-BE49-F238E27FC236}">
                <a16:creationId xmlns:a16="http://schemas.microsoft.com/office/drawing/2014/main" id="{2E6D9500-DF1F-F840-B50C-269BC57BC127}"/>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6" name="Rectangle 5">
            <a:extLst>
              <a:ext uri="{FF2B5EF4-FFF2-40B4-BE49-F238E27FC236}">
                <a16:creationId xmlns:a16="http://schemas.microsoft.com/office/drawing/2014/main" id="{D84A5690-103C-4849-9514-9B595B70BFCF}"/>
              </a:ext>
            </a:extLst>
          </p:cNvPr>
          <p:cNvSpPr/>
          <p:nvPr userDrawn="1"/>
        </p:nvSpPr>
        <p:spPr>
          <a:xfrm>
            <a:off x="0"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0F7AD19-4262-BA42-928A-08890AEFF473}"/>
              </a:ext>
            </a:extLst>
          </p:cNvPr>
          <p:cNvSpPr/>
          <p:nvPr userDrawn="1"/>
        </p:nvSpPr>
        <p:spPr>
          <a:xfrm rot="5400000">
            <a:off x="-341237" y="341302"/>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611999"/>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i="0">
                <a:solidFill>
                  <a:srgbClr val="000000"/>
                </a:solidFill>
                <a:latin typeface="Fira Sans Condensed" charset="0"/>
                <a:ea typeface="Fira Sans Condensed" charset="0"/>
                <a:cs typeface="Fira Sans Condensed" charset="0"/>
              </a:defRPr>
            </a:lvl1pPr>
          </a:lstStyle>
          <a:p>
            <a:r>
              <a:rPr lang="en-US" dirty="0"/>
              <a:t>click to edit master title style</a:t>
            </a:r>
          </a:p>
        </p:txBody>
      </p:sp>
      <p:sp>
        <p:nvSpPr>
          <p:cNvPr id="3" name="Content Placeholder 2"/>
          <p:cNvSpPr>
            <a:spLocks noGrp="1"/>
          </p:cNvSpPr>
          <p:nvPr>
            <p:ph sz="half" idx="1"/>
          </p:nvPr>
        </p:nvSpPr>
        <p:spPr>
          <a:xfrm>
            <a:off x="514496" y="1355725"/>
            <a:ext cx="5181600" cy="4603641"/>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55725"/>
            <a:ext cx="5181600" cy="4603644"/>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13E693A9-8BB8-0340-B624-E68475D9C5E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319677650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eft - Two Photo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514496" y="1363169"/>
            <a:ext cx="5181600" cy="4627727"/>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6" name="Content Placeholder 3">
            <a:extLst>
              <a:ext uri="{FF2B5EF4-FFF2-40B4-BE49-F238E27FC236}">
                <a16:creationId xmlns:a16="http://schemas.microsoft.com/office/drawing/2014/main" id="{3192F148-76DA-8746-BAF3-89007244F406}"/>
              </a:ext>
            </a:extLst>
          </p:cNvPr>
          <p:cNvSpPr>
            <a:spLocks noGrp="1"/>
          </p:cNvSpPr>
          <p:nvPr>
            <p:ph sz="half" idx="10"/>
          </p:nvPr>
        </p:nvSpPr>
        <p:spPr>
          <a:xfrm>
            <a:off x="6172200" y="1363170"/>
            <a:ext cx="5181600" cy="2065830"/>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7" name="Content Placeholder 3">
            <a:extLst>
              <a:ext uri="{FF2B5EF4-FFF2-40B4-BE49-F238E27FC236}">
                <a16:creationId xmlns:a16="http://schemas.microsoft.com/office/drawing/2014/main" id="{FCE69329-2461-8C44-AB1B-BF6AAEA45694}"/>
              </a:ext>
            </a:extLst>
          </p:cNvPr>
          <p:cNvSpPr>
            <a:spLocks noGrp="1"/>
          </p:cNvSpPr>
          <p:nvPr>
            <p:ph sz="half" idx="11"/>
          </p:nvPr>
        </p:nvSpPr>
        <p:spPr>
          <a:xfrm>
            <a:off x="6172200" y="3846529"/>
            <a:ext cx="5181600" cy="2144367"/>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27B91AF9-29CB-2246-8FF3-2B08E6613DA6}"/>
              </a:ext>
            </a:extLst>
          </p:cNvPr>
          <p:cNvSpPr>
            <a:spLocks noGrp="1"/>
          </p:cNvSpPr>
          <p:nvPr>
            <p:ph type="sldNum" sz="quarter" idx="12"/>
          </p:nvPr>
        </p:nvSpPr>
        <p:spPr/>
        <p:txBody>
          <a:bodyPr/>
          <a:lstStyle/>
          <a:p>
            <a:fld id="{C29098D9-6B28-8C47-9D8C-522BFF1DF707}" type="slidenum">
              <a:rPr lang="en-US" smtClean="0"/>
              <a:pPr/>
              <a:t>‹#›</a:t>
            </a:fld>
            <a:endParaRPr lang="en-US" dirty="0"/>
          </a:p>
        </p:txBody>
      </p:sp>
    </p:spTree>
    <p:extLst>
      <p:ext uri="{BB962C8B-B14F-4D97-AF65-F5344CB8AC3E}">
        <p14:creationId xmlns:p14="http://schemas.microsoft.com/office/powerpoint/2010/main" val="419567168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4496" y="1373613"/>
            <a:ext cx="5157787" cy="506696"/>
          </a:xfrm>
          <a:solidFill>
            <a:schemeClr val="bg1"/>
          </a:solidFill>
        </p:spPr>
        <p:txBody>
          <a:bodyPr anchor="t">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496" y="2063641"/>
            <a:ext cx="5157787" cy="3874704"/>
          </a:xfrm>
        </p:spPr>
        <p:txBody>
          <a:bodyPr>
            <a:normAutofit/>
          </a:bodyPr>
          <a:lstStyle>
            <a:lvl1pPr>
              <a:defRPr sz="2400">
                <a:solidFill>
                  <a:srgbClr val="000000"/>
                </a:solidFill>
              </a:defRPr>
            </a:lvl1pPr>
            <a:lvl2pPr>
              <a:defRPr sz="1800">
                <a:solidFill>
                  <a:srgbClr val="000000"/>
                </a:solidFill>
              </a:defRPr>
            </a:lvl2pPr>
            <a:lvl3pPr>
              <a:defRPr sz="1800">
                <a:solidFill>
                  <a:srgbClr val="000000"/>
                </a:solidFill>
              </a:defRPr>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72200" y="1373613"/>
            <a:ext cx="5183188" cy="506696"/>
          </a:xfrm>
          <a:solidFill>
            <a:schemeClr val="bg1"/>
          </a:solidFill>
        </p:spPr>
        <p:txBody>
          <a:bodyPr anchor="t">
            <a:normAutofit/>
          </a:bodyPr>
          <a:lstStyle>
            <a:lvl1pPr marL="0" indent="0">
              <a:buNone/>
              <a:defRPr sz="2800" b="1">
                <a:solidFill>
                  <a:srgbClr val="E36F1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63640"/>
            <a:ext cx="5183188" cy="3874703"/>
          </a:xfrm>
        </p:spPr>
        <p:txBody>
          <a:bodyPr>
            <a:normAutofit/>
          </a:bodyPr>
          <a:lstStyle>
            <a:lvl1pPr>
              <a:defRPr sz="2400"/>
            </a:lvl1pPr>
            <a:lvl2pPr>
              <a:defRPr sz="1800"/>
            </a:lvl2pPr>
            <a:lvl3pPr>
              <a:defRPr sz="1800"/>
            </a:lvl3pPr>
            <a:lvl4pPr>
              <a:defRPr sz="2400"/>
            </a:lvl4pPr>
            <a:lvl5pPr>
              <a:defRPr sz="2400"/>
            </a:lvl5pPr>
          </a:lstStyle>
          <a:p>
            <a:pPr lvl="0"/>
            <a:r>
              <a:rPr lang="en-US"/>
              <a:t>Click to edit Master text styles</a:t>
            </a:r>
          </a:p>
          <a:p>
            <a:pPr lvl="1"/>
            <a:r>
              <a:rPr lang="en-US"/>
              <a:t>Second level</a:t>
            </a:r>
          </a:p>
          <a:p>
            <a:pPr lvl="2"/>
            <a:r>
              <a:rPr lang="en-US"/>
              <a:t>Third level</a:t>
            </a:r>
          </a:p>
        </p:txBody>
      </p:sp>
      <p:sp>
        <p:nvSpPr>
          <p:cNvPr id="10" name="Slide Number Placeholder 9">
            <a:extLst>
              <a:ext uri="{FF2B5EF4-FFF2-40B4-BE49-F238E27FC236}">
                <a16:creationId xmlns:a16="http://schemas.microsoft.com/office/drawing/2014/main" id="{9E33F7C1-7444-1C49-9581-78131C85F93F}"/>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2" name="Title 1">
            <a:extLst>
              <a:ext uri="{FF2B5EF4-FFF2-40B4-BE49-F238E27FC236}">
                <a16:creationId xmlns:a16="http://schemas.microsoft.com/office/drawing/2014/main" id="{7A7EF92F-3B7D-2A43-96C5-D2D9560A5F4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03395793"/>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BCB2E2-8303-1A45-AD34-64871F1C33F9}"/>
              </a:ext>
            </a:extLst>
          </p:cNvPr>
          <p:cNvSpPr>
            <a:spLocks noGrp="1"/>
          </p:cNvSpPr>
          <p:nvPr>
            <p:ph type="sldNum" sz="quarter" idx="10"/>
          </p:nvPr>
        </p:nvSpPr>
        <p:spPr/>
        <p:txBody>
          <a:bodyPr/>
          <a:lstStyle/>
          <a:p>
            <a:fld id="{C29098D9-6B28-8C47-9D8C-522BFF1DF707}" type="slidenum">
              <a:rPr lang="en-US" smtClean="0"/>
              <a:pPr/>
              <a:t>‹#›</a:t>
            </a:fld>
            <a:endParaRPr lang="en-US" dirty="0"/>
          </a:p>
        </p:txBody>
      </p:sp>
      <p:sp>
        <p:nvSpPr>
          <p:cNvPr id="3" name="Title 2">
            <a:extLst>
              <a:ext uri="{FF2B5EF4-FFF2-40B4-BE49-F238E27FC236}">
                <a16:creationId xmlns:a16="http://schemas.microsoft.com/office/drawing/2014/main" id="{1E8B13EC-82B0-B145-81F9-D923979BA229}"/>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617410601"/>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496" y="295924"/>
            <a:ext cx="10872216" cy="429768"/>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02304" y="1343049"/>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2" name="Slide Number Placeholder 9">
            <a:extLst>
              <a:ext uri="{FF2B5EF4-FFF2-40B4-BE49-F238E27FC236}">
                <a16:creationId xmlns:a16="http://schemas.microsoft.com/office/drawing/2014/main" id="{18EC003F-CB8D-5D46-8EB4-2C0754B8C966}"/>
              </a:ext>
            </a:extLst>
          </p:cNvPr>
          <p:cNvSpPr>
            <a:spLocks noGrp="1"/>
          </p:cNvSpPr>
          <p:nvPr>
            <p:ph type="sldNum" sz="quarter" idx="4"/>
          </p:nvPr>
        </p:nvSpPr>
        <p:spPr>
          <a:xfrm>
            <a:off x="388135" y="6245397"/>
            <a:ext cx="432416" cy="346075"/>
          </a:xfrm>
          <a:prstGeom prst="rect">
            <a:avLst/>
          </a:prstGeom>
        </p:spPr>
        <p:txBody>
          <a:bodyPr vert="horz" lIns="91440" tIns="45720" rIns="91440" bIns="45720" rtlCol="0" anchor="ctr"/>
          <a:lstStyle>
            <a:lvl1pPr algn="r">
              <a:defRPr sz="1400" b="0" i="0">
                <a:solidFill>
                  <a:srgbClr val="595959"/>
                </a:solidFill>
                <a:latin typeface="Fira Sans Condensed" panose="020B0503050000020004" pitchFamily="34" charset="0"/>
              </a:defRPr>
            </a:lvl1pPr>
          </a:lstStyle>
          <a:p>
            <a:fld id="{C29098D9-6B28-8C47-9D8C-522BFF1DF707}" type="slidenum">
              <a:rPr lang="en-US" smtClean="0"/>
              <a:pPr/>
              <a:t>‹#›</a:t>
            </a:fld>
            <a:endParaRPr lang="en-US" dirty="0"/>
          </a:p>
        </p:txBody>
      </p:sp>
      <p:sp>
        <p:nvSpPr>
          <p:cNvPr id="7" name="Rectangle 6">
            <a:extLst>
              <a:ext uri="{FF2B5EF4-FFF2-40B4-BE49-F238E27FC236}">
                <a16:creationId xmlns:a16="http://schemas.microsoft.com/office/drawing/2014/main" id="{FA29176F-88BA-924D-8B56-BED99BA7DB2C}"/>
              </a:ext>
            </a:extLst>
          </p:cNvPr>
          <p:cNvSpPr/>
          <p:nvPr userDrawn="1"/>
        </p:nvSpPr>
        <p:spPr>
          <a:xfrm>
            <a:off x="0" y="0"/>
            <a:ext cx="315948" cy="6858000"/>
          </a:xfrm>
          <a:prstGeom prst="rect">
            <a:avLst/>
          </a:prstGeom>
          <a:solidFill>
            <a:srgbClr val="E36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69B8BE5-CC2F-AF4B-8D43-AB9C787F4FBB}"/>
              </a:ext>
            </a:extLst>
          </p:cNvPr>
          <p:cNvSpPr/>
          <p:nvPr userDrawn="1"/>
        </p:nvSpPr>
        <p:spPr>
          <a:xfrm rot="5400000">
            <a:off x="-341237" y="341302"/>
            <a:ext cx="998421" cy="315947"/>
          </a:xfrm>
          <a:prstGeom prst="rect">
            <a:avLst/>
          </a:prstGeom>
          <a:solidFill>
            <a:srgbClr val="F4B2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803531" y="6255031"/>
            <a:ext cx="1166361" cy="376847"/>
          </a:xfrm>
          <a:prstGeom prst="rect">
            <a:avLst/>
          </a:prstGeom>
        </p:spPr>
      </p:pic>
    </p:spTree>
    <p:extLst>
      <p:ext uri="{BB962C8B-B14F-4D97-AF65-F5344CB8AC3E}">
        <p14:creationId xmlns:p14="http://schemas.microsoft.com/office/powerpoint/2010/main" val="992549181"/>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99" r:id="rId3"/>
    <p:sldLayoutId id="2147483702" r:id="rId4"/>
    <p:sldLayoutId id="2147483662" r:id="rId5"/>
    <p:sldLayoutId id="2147483664" r:id="rId6"/>
    <p:sldLayoutId id="2147483692" r:id="rId7"/>
    <p:sldLayoutId id="2147483665" r:id="rId8"/>
    <p:sldLayoutId id="2147483666" r:id="rId9"/>
    <p:sldLayoutId id="2147483693" r:id="rId10"/>
    <p:sldLayoutId id="2147483700" r:id="rId11"/>
    <p:sldLayoutId id="2147483697" r:id="rId12"/>
    <p:sldLayoutId id="2147483701" r:id="rId13"/>
    <p:sldLayoutId id="2147483667" r:id="rId14"/>
    <p:sldLayoutId id="2147483695" r:id="rId15"/>
    <p:sldLayoutId id="2147483691" r:id="rId16"/>
    <p:sldLayoutId id="2147483698" r:id="rId17"/>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hf hdr="0" ftr="0" dt="0"/>
  <p:txStyles>
    <p:titleStyle>
      <a:lvl1pPr algn="l" defTabSz="914400" rtl="0" eaLnBrk="1" latinLnBrk="0" hangingPunct="1">
        <a:lnSpc>
          <a:spcPct val="90000"/>
        </a:lnSpc>
        <a:spcBef>
          <a:spcPct val="0"/>
        </a:spcBef>
        <a:buNone/>
        <a:defRPr sz="3200" b="1" i="0" kern="1200" cap="none" spc="0" baseline="0">
          <a:solidFill>
            <a:srgbClr val="000000"/>
          </a:solidFill>
          <a:latin typeface="Fira Sans Condensed" charset="0"/>
          <a:ea typeface="Fira Sans Condensed" charset="0"/>
          <a:cs typeface="Fira Sans Condensed" charset="0"/>
        </a:defRPr>
      </a:lvl1pPr>
    </p:titleStyle>
    <p:bodyStyle>
      <a:lvl1pPr marL="228600" indent="-228600" algn="l" defTabSz="914400" rtl="0" eaLnBrk="1" latinLnBrk="0" hangingPunct="1">
        <a:lnSpc>
          <a:spcPct val="100000"/>
        </a:lnSpc>
        <a:spcBef>
          <a:spcPts val="1000"/>
        </a:spcBef>
        <a:buFont typeface="Arial"/>
        <a:buChar char="•"/>
        <a:defRPr sz="2400" b="0" i="0" kern="1200">
          <a:solidFill>
            <a:srgbClr val="000000"/>
          </a:solidFill>
          <a:latin typeface="Fira Sans Condensed" charset="0"/>
          <a:ea typeface="Fira Sans Condensed" charset="0"/>
          <a:cs typeface="Fira Sans Condensed" charset="0"/>
        </a:defRPr>
      </a:lvl1pPr>
      <a:lvl2pPr marL="6858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2pPr>
      <a:lvl3pPr marL="1143000" indent="-228600" algn="l" defTabSz="914400" rtl="0" eaLnBrk="1" latinLnBrk="0" hangingPunct="1">
        <a:lnSpc>
          <a:spcPct val="100000"/>
        </a:lnSpc>
        <a:spcBef>
          <a:spcPts val="500"/>
        </a:spcBef>
        <a:buFont typeface="Arial"/>
        <a:buChar char="•"/>
        <a:defRPr sz="1800" b="0" i="0" kern="1200">
          <a:solidFill>
            <a:srgbClr val="000000"/>
          </a:solidFill>
          <a:latin typeface="Fira Sans Condensed" charset="0"/>
          <a:ea typeface="Fira Sans Condensed" charset="0"/>
          <a:cs typeface="Fira Sans Condensed"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xGXOXcLuN2Q"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79457C-477B-4724-8AA2-3FE35626F1B4}"/>
              </a:ext>
            </a:extLst>
          </p:cNvPr>
          <p:cNvSpPr/>
          <p:nvPr/>
        </p:nvSpPr>
        <p:spPr>
          <a:xfrm>
            <a:off x="7625177" y="0"/>
            <a:ext cx="456682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7859654" y="2502458"/>
            <a:ext cx="4097867" cy="1404154"/>
          </a:xfrm>
        </p:spPr>
        <p:txBody>
          <a:bodyPr/>
          <a:lstStyle/>
          <a:p>
            <a:r>
              <a:rPr lang="en-US" dirty="0">
                <a:solidFill>
                  <a:schemeClr val="tx1"/>
                </a:solidFill>
              </a:rPr>
              <a:t>Make a loan, change a life with Lendwithcare</a:t>
            </a:r>
          </a:p>
        </p:txBody>
      </p:sp>
      <p:pic>
        <p:nvPicPr>
          <p:cNvPr id="4" name="Picture 3">
            <a:extLst>
              <a:ext uri="{FF2B5EF4-FFF2-40B4-BE49-F238E27FC236}">
                <a16:creationId xmlns:a16="http://schemas.microsoft.com/office/drawing/2014/main" id="{9FFC7205-0625-4F77-A38B-E905A1B0FFE0}"/>
              </a:ext>
            </a:extLst>
          </p:cNvPr>
          <p:cNvPicPr>
            <a:picLocks noChangeAspect="1"/>
          </p:cNvPicPr>
          <p:nvPr/>
        </p:nvPicPr>
        <p:blipFill>
          <a:blip r:embed="rId3"/>
          <a:stretch>
            <a:fillRect/>
          </a:stretch>
        </p:blipFill>
        <p:spPr>
          <a:xfrm>
            <a:off x="316071" y="0"/>
            <a:ext cx="7309105" cy="6858000"/>
          </a:xfrm>
          <a:prstGeom prst="rect">
            <a:avLst/>
          </a:prstGeom>
        </p:spPr>
      </p:pic>
      <p:pic>
        <p:nvPicPr>
          <p:cNvPr id="10" name="Picture 9">
            <a:extLst>
              <a:ext uri="{FF2B5EF4-FFF2-40B4-BE49-F238E27FC236}">
                <a16:creationId xmlns:a16="http://schemas.microsoft.com/office/drawing/2014/main" id="{14DB59C4-D20F-4140-9877-4C6706E074B2}"/>
              </a:ext>
            </a:extLst>
          </p:cNvPr>
          <p:cNvPicPr>
            <a:picLocks noChangeAspect="1"/>
          </p:cNvPicPr>
          <p:nvPr/>
        </p:nvPicPr>
        <p:blipFill>
          <a:blip r:embed="rId4"/>
          <a:stretch>
            <a:fillRect/>
          </a:stretch>
        </p:blipFill>
        <p:spPr>
          <a:xfrm>
            <a:off x="7953138" y="381740"/>
            <a:ext cx="3910901" cy="573484"/>
          </a:xfrm>
          <a:prstGeom prst="rect">
            <a:avLst/>
          </a:prstGeom>
        </p:spPr>
      </p:pic>
    </p:spTree>
    <p:extLst>
      <p:ext uri="{BB962C8B-B14F-4D97-AF65-F5344CB8AC3E}">
        <p14:creationId xmlns:p14="http://schemas.microsoft.com/office/powerpoint/2010/main" val="75968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A69D9E-5634-4B8F-9237-5FE9A69AD985}"/>
              </a:ext>
            </a:extLst>
          </p:cNvPr>
          <p:cNvPicPr>
            <a:picLocks noChangeAspect="1"/>
          </p:cNvPicPr>
          <p:nvPr/>
        </p:nvPicPr>
        <p:blipFill>
          <a:blip r:embed="rId3"/>
          <a:stretch>
            <a:fillRect/>
          </a:stretch>
        </p:blipFill>
        <p:spPr>
          <a:xfrm>
            <a:off x="319166" y="0"/>
            <a:ext cx="7258050" cy="6858000"/>
          </a:xfrm>
          <a:prstGeom prst="rect">
            <a:avLst/>
          </a:prstGeom>
        </p:spPr>
      </p:pic>
      <p:sp>
        <p:nvSpPr>
          <p:cNvPr id="3" name="Rectangle 2">
            <a:extLst>
              <a:ext uri="{FF2B5EF4-FFF2-40B4-BE49-F238E27FC236}">
                <a16:creationId xmlns:a16="http://schemas.microsoft.com/office/drawing/2014/main" id="{AF5EE945-28A8-4C7D-9DD6-7BF212929D5A}"/>
              </a:ext>
            </a:extLst>
          </p:cNvPr>
          <p:cNvSpPr/>
          <p:nvPr/>
        </p:nvSpPr>
        <p:spPr>
          <a:xfrm>
            <a:off x="8286839" y="534275"/>
            <a:ext cx="3195782" cy="11914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8">
            <a:extLst>
              <a:ext uri="{FF2B5EF4-FFF2-40B4-BE49-F238E27FC236}">
                <a16:creationId xmlns:a16="http://schemas.microsoft.com/office/drawing/2014/main" id="{AC9E6F3A-3AE2-46C7-8F84-1DC4AE91F0C8}"/>
              </a:ext>
            </a:extLst>
          </p:cNvPr>
          <p:cNvSpPr txBox="1">
            <a:spLocks/>
          </p:cNvSpPr>
          <p:nvPr/>
        </p:nvSpPr>
        <p:spPr>
          <a:xfrm>
            <a:off x="7784541" y="295923"/>
            <a:ext cx="4200378" cy="1101865"/>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pPr algn="l"/>
            <a:r>
              <a:rPr lang="en-GB" sz="3800" dirty="0"/>
              <a:t>What is the problem we’re aiming to solve?</a:t>
            </a:r>
          </a:p>
        </p:txBody>
      </p:sp>
      <p:sp>
        <p:nvSpPr>
          <p:cNvPr id="11" name="Content Placeholder 11">
            <a:extLst>
              <a:ext uri="{FF2B5EF4-FFF2-40B4-BE49-F238E27FC236}">
                <a16:creationId xmlns:a16="http://schemas.microsoft.com/office/drawing/2014/main" id="{118E932B-AECD-49EB-BD32-2170C309692F}"/>
              </a:ext>
            </a:extLst>
          </p:cNvPr>
          <p:cNvSpPr txBox="1">
            <a:spLocks/>
          </p:cNvSpPr>
          <p:nvPr/>
        </p:nvSpPr>
        <p:spPr>
          <a:xfrm>
            <a:off x="7784541" y="2912697"/>
            <a:ext cx="4193551" cy="3085964"/>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t>More than 2 billion people in the world lack access to basic financial services.</a:t>
            </a:r>
          </a:p>
          <a:p>
            <a:pPr algn="l">
              <a:spcAft>
                <a:spcPts val="1500"/>
              </a:spcAft>
            </a:pPr>
            <a:r>
              <a:rPr lang="en-US" sz="2400" b="0" dirty="0"/>
              <a:t>It is the poor who are typically excluded from these formal financial services.</a:t>
            </a:r>
          </a:p>
          <a:p>
            <a:pPr algn="l"/>
            <a:endParaRPr lang="en-GB" dirty="0"/>
          </a:p>
          <a:p>
            <a:endParaRPr lang="en-GB" dirty="0"/>
          </a:p>
          <a:p>
            <a:endParaRPr lang="en-GB" dirty="0"/>
          </a:p>
          <a:p>
            <a:endParaRPr lang="en-GB" dirty="0"/>
          </a:p>
        </p:txBody>
      </p:sp>
      <p:pic>
        <p:nvPicPr>
          <p:cNvPr id="12" name="Picture 11">
            <a:extLst>
              <a:ext uri="{FF2B5EF4-FFF2-40B4-BE49-F238E27FC236}">
                <a16:creationId xmlns:a16="http://schemas.microsoft.com/office/drawing/2014/main" id="{3CF0F3C6-12FC-4483-AF33-425A7E16EE6F}"/>
              </a:ext>
            </a:extLst>
          </p:cNvPr>
          <p:cNvPicPr>
            <a:picLocks noChangeAspect="1"/>
          </p:cNvPicPr>
          <p:nvPr/>
        </p:nvPicPr>
        <p:blipFill>
          <a:blip r:embed="rId4"/>
          <a:stretch>
            <a:fillRect/>
          </a:stretch>
        </p:blipFill>
        <p:spPr>
          <a:xfrm>
            <a:off x="320539" y="0"/>
            <a:ext cx="7258050" cy="6858000"/>
          </a:xfrm>
          <a:prstGeom prst="rect">
            <a:avLst/>
          </a:prstGeom>
        </p:spPr>
      </p:pic>
    </p:spTree>
    <p:extLst>
      <p:ext uri="{BB962C8B-B14F-4D97-AF65-F5344CB8AC3E}">
        <p14:creationId xmlns:p14="http://schemas.microsoft.com/office/powerpoint/2010/main" val="2031816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969DE-BAB0-44FE-8EAE-2A918B6103F9}"/>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89A3233A-5848-44B9-BF1D-4B8C412BA1F7}"/>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5364281F-5944-4742-814C-8F46F32DD051}"/>
              </a:ext>
            </a:extLst>
          </p:cNvPr>
          <p:cNvPicPr>
            <a:picLocks noChangeAspect="1"/>
          </p:cNvPicPr>
          <p:nvPr/>
        </p:nvPicPr>
        <p:blipFill>
          <a:blip r:embed="rId3"/>
          <a:stretch>
            <a:fillRect/>
          </a:stretch>
        </p:blipFill>
        <p:spPr>
          <a:xfrm>
            <a:off x="1524" y="857"/>
            <a:ext cx="12190476" cy="6857143"/>
          </a:xfrm>
          <a:prstGeom prst="rect">
            <a:avLst/>
          </a:prstGeom>
        </p:spPr>
      </p:pic>
    </p:spTree>
    <p:extLst>
      <p:ext uri="{BB962C8B-B14F-4D97-AF65-F5344CB8AC3E}">
        <p14:creationId xmlns:p14="http://schemas.microsoft.com/office/powerpoint/2010/main" val="2153516464"/>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C3C9DF-4738-4A49-8F28-EA304DB80DFD}"/>
              </a:ext>
            </a:extLst>
          </p:cNvPr>
          <p:cNvSpPr/>
          <p:nvPr/>
        </p:nvSpPr>
        <p:spPr>
          <a:xfrm>
            <a:off x="7557994" y="-1"/>
            <a:ext cx="45309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F683C99-26C8-442B-8032-7049BECFA5A1}"/>
              </a:ext>
            </a:extLst>
          </p:cNvPr>
          <p:cNvPicPr>
            <a:picLocks noChangeAspect="1"/>
          </p:cNvPicPr>
          <p:nvPr/>
        </p:nvPicPr>
        <p:blipFill>
          <a:blip r:embed="rId3"/>
          <a:stretch>
            <a:fillRect/>
          </a:stretch>
        </p:blipFill>
        <p:spPr>
          <a:xfrm>
            <a:off x="309602" y="0"/>
            <a:ext cx="7258050" cy="6858000"/>
          </a:xfrm>
          <a:prstGeom prst="rect">
            <a:avLst/>
          </a:prstGeom>
        </p:spPr>
      </p:pic>
      <p:sp>
        <p:nvSpPr>
          <p:cNvPr id="10" name="Title 8">
            <a:extLst>
              <a:ext uri="{FF2B5EF4-FFF2-40B4-BE49-F238E27FC236}">
                <a16:creationId xmlns:a16="http://schemas.microsoft.com/office/drawing/2014/main" id="{51E488FE-630D-46FB-9B5E-7C4B0C40131E}"/>
              </a:ext>
            </a:extLst>
          </p:cNvPr>
          <p:cNvSpPr>
            <a:spLocks noGrp="1"/>
          </p:cNvSpPr>
          <p:nvPr>
            <p:ph type="title"/>
          </p:nvPr>
        </p:nvSpPr>
        <p:spPr>
          <a:xfrm>
            <a:off x="7784541" y="295923"/>
            <a:ext cx="4200378" cy="1101865"/>
          </a:xfrm>
        </p:spPr>
        <p:txBody>
          <a:bodyPr/>
          <a:lstStyle/>
          <a:p>
            <a:r>
              <a:rPr lang="en-GB" dirty="0">
                <a:solidFill>
                  <a:srgbClr val="E36F1E"/>
                </a:solidFill>
              </a:rPr>
              <a:t>What is Lendwithcare?</a:t>
            </a:r>
            <a:br>
              <a:rPr lang="en-US" dirty="0">
                <a:solidFill>
                  <a:srgbClr val="E36F1E"/>
                </a:solidFill>
              </a:rPr>
            </a:br>
            <a:endParaRPr lang="en-GB" dirty="0">
              <a:solidFill>
                <a:srgbClr val="E36F1E"/>
              </a:solidFill>
            </a:endParaRPr>
          </a:p>
        </p:txBody>
      </p:sp>
      <p:sp>
        <p:nvSpPr>
          <p:cNvPr id="8" name="Content Placeholder 11">
            <a:extLst>
              <a:ext uri="{FF2B5EF4-FFF2-40B4-BE49-F238E27FC236}">
                <a16:creationId xmlns:a16="http://schemas.microsoft.com/office/drawing/2014/main" id="{5DE13D2F-3EF9-4B90-B106-1DC53ED868FD}"/>
              </a:ext>
            </a:extLst>
          </p:cNvPr>
          <p:cNvSpPr txBox="1">
            <a:spLocks/>
          </p:cNvSpPr>
          <p:nvPr/>
        </p:nvSpPr>
        <p:spPr>
          <a:xfrm>
            <a:off x="7791368" y="1397788"/>
            <a:ext cx="4193551" cy="489845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600" b="0" dirty="0">
                <a:solidFill>
                  <a:srgbClr val="000000"/>
                </a:solidFill>
              </a:rPr>
              <a:t>Lendwithcare is an initiative from poverty-fighting charity, CARE International UK.</a:t>
            </a:r>
          </a:p>
          <a:p>
            <a:pPr algn="l">
              <a:spcAft>
                <a:spcPts val="1500"/>
              </a:spcAft>
            </a:pPr>
            <a:r>
              <a:rPr lang="en-US" sz="2600" b="0" dirty="0">
                <a:solidFill>
                  <a:srgbClr val="000000"/>
                </a:solidFill>
              </a:rPr>
              <a:t>Individuals visit the website – </a:t>
            </a:r>
            <a:r>
              <a:rPr lang="en-US" sz="2600" b="0" dirty="0">
                <a:solidFill>
                  <a:srgbClr val="E36F1E"/>
                </a:solidFill>
              </a:rPr>
              <a:t>www.lendwithcare.org </a:t>
            </a:r>
            <a:r>
              <a:rPr lang="en-US" sz="2600" b="0" dirty="0">
                <a:solidFill>
                  <a:srgbClr val="000000"/>
                </a:solidFill>
              </a:rPr>
              <a:t>- and choose an entrepreneur to lend to. </a:t>
            </a:r>
            <a:r>
              <a:rPr lang="en-US" sz="2600" b="0">
                <a:solidFill>
                  <a:srgbClr val="000000"/>
                </a:solidFill>
              </a:rPr>
              <a:t>They can lend as little as £15 right up to the full loan amount.</a:t>
            </a:r>
          </a:p>
          <a:p>
            <a:pPr algn="l">
              <a:spcAft>
                <a:spcPts val="1500"/>
              </a:spcAft>
            </a:pPr>
            <a:r>
              <a:rPr lang="en-US" sz="2600" b="0">
                <a:solidFill>
                  <a:srgbClr val="000000"/>
                </a:solidFill>
              </a:rPr>
              <a:t>Rather </a:t>
            </a:r>
            <a:r>
              <a:rPr lang="en-US" sz="2600" b="0" dirty="0">
                <a:solidFill>
                  <a:srgbClr val="000000"/>
                </a:solidFill>
              </a:rPr>
              <a:t>than receiving a one-off donation, the entrepreneurs pay their loan back. </a:t>
            </a: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pic>
        <p:nvPicPr>
          <p:cNvPr id="11" name="Picture 10">
            <a:extLst>
              <a:ext uri="{FF2B5EF4-FFF2-40B4-BE49-F238E27FC236}">
                <a16:creationId xmlns:a16="http://schemas.microsoft.com/office/drawing/2014/main" id="{C003B4B7-FC4F-49A8-987E-30324CD02763}"/>
              </a:ext>
            </a:extLst>
          </p:cNvPr>
          <p:cNvPicPr>
            <a:picLocks noChangeAspect="1"/>
          </p:cNvPicPr>
          <p:nvPr/>
        </p:nvPicPr>
        <p:blipFill>
          <a:blip r:embed="rId4"/>
          <a:stretch>
            <a:fillRect/>
          </a:stretch>
        </p:blipFill>
        <p:spPr>
          <a:xfrm>
            <a:off x="311860" y="-2"/>
            <a:ext cx="7278212" cy="6877051"/>
          </a:xfrm>
          <a:prstGeom prst="rect">
            <a:avLst/>
          </a:prstGeom>
        </p:spPr>
      </p:pic>
      <p:pic>
        <p:nvPicPr>
          <p:cNvPr id="12" name="Picture 11">
            <a:extLst>
              <a:ext uri="{FF2B5EF4-FFF2-40B4-BE49-F238E27FC236}">
                <a16:creationId xmlns:a16="http://schemas.microsoft.com/office/drawing/2014/main" id="{2EF5F642-8D4A-4773-A9CE-C205429525C3}"/>
              </a:ext>
            </a:extLst>
          </p:cNvPr>
          <p:cNvPicPr>
            <a:picLocks noChangeAspect="1"/>
          </p:cNvPicPr>
          <p:nvPr/>
        </p:nvPicPr>
        <p:blipFill>
          <a:blip r:embed="rId5"/>
          <a:stretch>
            <a:fillRect/>
          </a:stretch>
        </p:blipFill>
        <p:spPr>
          <a:xfrm>
            <a:off x="520155" y="82838"/>
            <a:ext cx="1853592" cy="1850386"/>
          </a:xfrm>
          <a:prstGeom prst="rect">
            <a:avLst/>
          </a:prstGeom>
        </p:spPr>
      </p:pic>
    </p:spTree>
    <p:extLst>
      <p:ext uri="{BB962C8B-B14F-4D97-AF65-F5344CB8AC3E}">
        <p14:creationId xmlns:p14="http://schemas.microsoft.com/office/powerpoint/2010/main" val="3569277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82D7-6121-41F2-B6BC-E5627A30D6E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12E5F21-60C3-4FA5-AAA9-83FDC93DA04E}"/>
              </a:ext>
            </a:extLst>
          </p:cNvPr>
          <p:cNvSpPr>
            <a:spLocks noGrp="1"/>
          </p:cNvSpPr>
          <p:nvPr>
            <p:ph sz="half" idx="1"/>
          </p:nvPr>
        </p:nvSpPr>
        <p:spPr/>
        <p:txBody>
          <a:bodyPr/>
          <a:lstStyle/>
          <a:p>
            <a:endParaRPr lang="en-GB"/>
          </a:p>
        </p:txBody>
      </p:sp>
      <p:pic>
        <p:nvPicPr>
          <p:cNvPr id="4" name="Picture 3">
            <a:hlinkClick r:id="rId3"/>
            <a:extLst>
              <a:ext uri="{FF2B5EF4-FFF2-40B4-BE49-F238E27FC236}">
                <a16:creationId xmlns:a16="http://schemas.microsoft.com/office/drawing/2014/main" id="{9822D12B-F888-4F58-8429-41AC9F7CBA90}"/>
              </a:ext>
            </a:extLst>
          </p:cNvPr>
          <p:cNvPicPr>
            <a:picLocks noChangeAspect="1"/>
          </p:cNvPicPr>
          <p:nvPr/>
        </p:nvPicPr>
        <p:blipFill>
          <a:blip r:embed="rId4"/>
          <a:stretch>
            <a:fillRect/>
          </a:stretch>
        </p:blipFill>
        <p:spPr>
          <a:xfrm>
            <a:off x="0" y="428"/>
            <a:ext cx="12191238" cy="6857572"/>
          </a:xfrm>
          <a:prstGeom prst="rect">
            <a:avLst/>
          </a:prstGeom>
        </p:spPr>
      </p:pic>
    </p:spTree>
    <p:extLst>
      <p:ext uri="{BB962C8B-B14F-4D97-AF65-F5344CB8AC3E}">
        <p14:creationId xmlns:p14="http://schemas.microsoft.com/office/powerpoint/2010/main" val="893082794"/>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A8CA18AD-3A27-4727-91E0-4C8DE918DA01}"/>
              </a:ext>
            </a:extLst>
          </p:cNvPr>
          <p:cNvSpPr>
            <a:spLocks noGrp="1"/>
          </p:cNvSpPr>
          <p:nvPr>
            <p:ph type="title"/>
          </p:nvPr>
        </p:nvSpPr>
        <p:spPr>
          <a:xfrm>
            <a:off x="7673836" y="295923"/>
            <a:ext cx="4200378" cy="1101865"/>
          </a:xfrm>
        </p:spPr>
        <p:txBody>
          <a:bodyPr/>
          <a:lstStyle/>
          <a:p>
            <a:r>
              <a:rPr lang="en-GB" sz="3800" dirty="0">
                <a:solidFill>
                  <a:srgbClr val="E36F1E"/>
                </a:solidFill>
              </a:rPr>
              <a:t>Our website homepage</a:t>
            </a:r>
            <a:br>
              <a:rPr lang="en-US" sz="3800" dirty="0">
                <a:solidFill>
                  <a:srgbClr val="E36F1E"/>
                </a:solidFill>
              </a:rPr>
            </a:br>
            <a:endParaRPr lang="en-GB" sz="3800" dirty="0">
              <a:solidFill>
                <a:srgbClr val="E36F1E"/>
              </a:solidFill>
            </a:endParaRPr>
          </a:p>
        </p:txBody>
      </p:sp>
      <p:pic>
        <p:nvPicPr>
          <p:cNvPr id="5" name="Picture 4">
            <a:extLst>
              <a:ext uri="{FF2B5EF4-FFF2-40B4-BE49-F238E27FC236}">
                <a16:creationId xmlns:a16="http://schemas.microsoft.com/office/drawing/2014/main" id="{3E395CAE-687E-4F47-9C6E-E7596F0037E3}"/>
              </a:ext>
            </a:extLst>
          </p:cNvPr>
          <p:cNvPicPr>
            <a:picLocks noChangeAspect="1"/>
          </p:cNvPicPr>
          <p:nvPr/>
        </p:nvPicPr>
        <p:blipFill>
          <a:blip r:embed="rId3"/>
          <a:stretch>
            <a:fillRect/>
          </a:stretch>
        </p:blipFill>
        <p:spPr>
          <a:xfrm>
            <a:off x="317786" y="857"/>
            <a:ext cx="7257143" cy="6857143"/>
          </a:xfrm>
          <a:prstGeom prst="rect">
            <a:avLst/>
          </a:prstGeom>
        </p:spPr>
      </p:pic>
      <p:sp>
        <p:nvSpPr>
          <p:cNvPr id="6" name="Content Placeholder 11">
            <a:extLst>
              <a:ext uri="{FF2B5EF4-FFF2-40B4-BE49-F238E27FC236}">
                <a16:creationId xmlns:a16="http://schemas.microsoft.com/office/drawing/2014/main" id="{309547D3-411B-422B-AC70-E89C18DD6E2A}"/>
              </a:ext>
            </a:extLst>
          </p:cNvPr>
          <p:cNvSpPr txBox="1">
            <a:spLocks/>
          </p:cNvSpPr>
          <p:nvPr/>
        </p:nvSpPr>
        <p:spPr>
          <a:xfrm>
            <a:off x="7673836" y="2025577"/>
            <a:ext cx="4193551" cy="4241874"/>
          </a:xfrm>
          <a:prstGeom prst="rect">
            <a:avLst/>
          </a:prstGeom>
        </p:spPr>
        <p:txBody>
          <a:bodyPr vert="horz" lIns="91440" tIns="45720" rIns="91440" bIns="45720" rtlCol="0">
            <a:normAutofit lnSpcReduction="10000"/>
          </a:bodyPr>
          <a:lstStyle>
            <a:lvl1pPr marL="0" indent="0" algn="ctr" defTabSz="914400" rtl="0" eaLnBrk="1" latinLnBrk="0" hangingPunct="1">
              <a:lnSpc>
                <a:spcPct val="100000"/>
              </a:lnSpc>
              <a:spcBef>
                <a:spcPts val="1000"/>
              </a:spcBef>
              <a:buFont typeface="Arial"/>
              <a:buNone/>
              <a:defRPr sz="2800" b="1" i="0" kern="1200">
                <a:solidFill>
                  <a:schemeClr val="bg1"/>
                </a:solidFill>
                <a:latin typeface="Fira Sans Condensed" charset="0"/>
                <a:ea typeface="Fira Sans Condensed" charset="0"/>
                <a:cs typeface="Fira Sans Condensed" charset="0"/>
              </a:defRPr>
            </a:lvl1pPr>
            <a:lvl2pPr marL="457200" indent="0" algn="ctr" defTabSz="914400" rtl="0" eaLnBrk="1" latinLnBrk="0" hangingPunct="1">
              <a:lnSpc>
                <a:spcPct val="100000"/>
              </a:lnSpc>
              <a:spcBef>
                <a:spcPts val="500"/>
              </a:spcBef>
              <a:buFont typeface="Arial"/>
              <a:buNone/>
              <a:defRPr sz="2000" b="0" i="0" kern="1200">
                <a:solidFill>
                  <a:srgbClr val="000000"/>
                </a:solidFill>
                <a:latin typeface="Fira Sans Condensed" charset="0"/>
                <a:ea typeface="Fira Sans Condensed" charset="0"/>
                <a:cs typeface="Fira Sans Condensed" charset="0"/>
              </a:defRPr>
            </a:lvl2pPr>
            <a:lvl3pPr marL="914400" indent="0" algn="ctr" defTabSz="914400" rtl="0" eaLnBrk="1" latinLnBrk="0" hangingPunct="1">
              <a:lnSpc>
                <a:spcPct val="100000"/>
              </a:lnSpc>
              <a:spcBef>
                <a:spcPts val="500"/>
              </a:spcBef>
              <a:buFont typeface="Arial"/>
              <a:buNone/>
              <a:defRPr sz="1800" b="0" i="0" kern="1200">
                <a:solidFill>
                  <a:srgbClr val="000000"/>
                </a:solidFill>
                <a:latin typeface="Fira Sans Condensed" charset="0"/>
                <a:ea typeface="Fira Sans Condensed" charset="0"/>
                <a:cs typeface="Fira Sans Condensed"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Fira Sans Condensed" panose="020B05030500000200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spcAft>
                <a:spcPts val="1500"/>
              </a:spcAft>
            </a:pPr>
            <a:r>
              <a:rPr lang="en-US" sz="2400" b="0" dirty="0">
                <a:solidFill>
                  <a:srgbClr val="000000"/>
                </a:solidFill>
              </a:rPr>
              <a:t>Simply log on to </a:t>
            </a:r>
            <a:r>
              <a:rPr lang="en-US" sz="2400" b="0" dirty="0">
                <a:solidFill>
                  <a:srgbClr val="E36F1E"/>
                </a:solidFill>
              </a:rPr>
              <a:t>www.lendwithcare.org </a:t>
            </a:r>
            <a:r>
              <a:rPr lang="en-US" sz="2400" b="0" dirty="0">
                <a:solidFill>
                  <a:srgbClr val="000000"/>
                </a:solidFill>
              </a:rPr>
              <a:t>where you can view profiles of entrepreneurs all over the world.</a:t>
            </a:r>
          </a:p>
          <a:p>
            <a:pPr algn="l">
              <a:spcAft>
                <a:spcPts val="1500"/>
              </a:spcAft>
            </a:pPr>
            <a:r>
              <a:rPr lang="en-US" sz="2400" b="0" dirty="0">
                <a:solidFill>
                  <a:srgbClr val="000000"/>
                </a:solidFill>
              </a:rPr>
              <a:t>You can browse a range of different businesses and choose which entrepreneur or entrepreneurs you'd like to support.</a:t>
            </a:r>
          </a:p>
          <a:p>
            <a:pPr algn="l"/>
            <a:endParaRPr lang="en-US" sz="2600" b="0" dirty="0">
              <a:solidFill>
                <a:srgbClr val="000000"/>
              </a:solidFill>
            </a:endParaRPr>
          </a:p>
          <a:p>
            <a:pPr algn="l"/>
            <a:endParaRPr lang="en-GB" dirty="0">
              <a:solidFill>
                <a:srgbClr val="000000"/>
              </a:solidFill>
            </a:endParaRPr>
          </a:p>
          <a:p>
            <a:endParaRPr lang="en-GB" dirty="0">
              <a:solidFill>
                <a:srgbClr val="000000"/>
              </a:solidFill>
            </a:endParaRPr>
          </a:p>
          <a:p>
            <a:endParaRPr lang="en-GB" dirty="0">
              <a:solidFill>
                <a:srgbClr val="000000"/>
              </a:solidFill>
            </a:endParaRPr>
          </a:p>
          <a:p>
            <a:endParaRPr lang="en-GB" dirty="0">
              <a:solidFill>
                <a:srgbClr val="000000"/>
              </a:solidFill>
            </a:endParaRPr>
          </a:p>
        </p:txBody>
      </p:sp>
    </p:spTree>
    <p:extLst>
      <p:ext uri="{BB962C8B-B14F-4D97-AF65-F5344CB8AC3E}">
        <p14:creationId xmlns:p14="http://schemas.microsoft.com/office/powerpoint/2010/main" val="844319390"/>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59654" y="2502458"/>
            <a:ext cx="4097867" cy="1404154"/>
          </a:xfrm>
        </p:spPr>
        <p:txBody>
          <a:bodyPr/>
          <a:lstStyle/>
          <a:p>
            <a:r>
              <a:rPr lang="en-US" dirty="0">
                <a:solidFill>
                  <a:schemeClr val="tx1"/>
                </a:solidFill>
              </a:rPr>
              <a:t>Make a loan, change a life with Lendwithcare</a:t>
            </a:r>
          </a:p>
        </p:txBody>
      </p:sp>
      <p:pic>
        <p:nvPicPr>
          <p:cNvPr id="6" name="Picture 5">
            <a:extLst>
              <a:ext uri="{FF2B5EF4-FFF2-40B4-BE49-F238E27FC236}">
                <a16:creationId xmlns:a16="http://schemas.microsoft.com/office/drawing/2014/main" id="{D620DF05-0734-4006-A2F4-4D3674848793}"/>
              </a:ext>
            </a:extLst>
          </p:cNvPr>
          <p:cNvPicPr>
            <a:picLocks noChangeAspect="1"/>
          </p:cNvPicPr>
          <p:nvPr/>
        </p:nvPicPr>
        <p:blipFill>
          <a:blip r:embed="rId3"/>
          <a:stretch>
            <a:fillRect/>
          </a:stretch>
        </p:blipFill>
        <p:spPr>
          <a:xfrm>
            <a:off x="307236" y="857"/>
            <a:ext cx="7257143" cy="6857143"/>
          </a:xfrm>
          <a:prstGeom prst="rect">
            <a:avLst/>
          </a:prstGeom>
        </p:spPr>
      </p:pic>
      <p:sp>
        <p:nvSpPr>
          <p:cNvPr id="8" name="Rectangle 7">
            <a:extLst>
              <a:ext uri="{FF2B5EF4-FFF2-40B4-BE49-F238E27FC236}">
                <a16:creationId xmlns:a16="http://schemas.microsoft.com/office/drawing/2014/main" id="{5353874E-D977-4DD2-BE55-B762B90339CA}"/>
              </a:ext>
            </a:extLst>
          </p:cNvPr>
          <p:cNvSpPr/>
          <p:nvPr/>
        </p:nvSpPr>
        <p:spPr>
          <a:xfrm>
            <a:off x="7564378" y="0"/>
            <a:ext cx="46276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8A78044-8E44-4992-9528-268C76E45C4B}"/>
              </a:ext>
            </a:extLst>
          </p:cNvPr>
          <p:cNvPicPr>
            <a:picLocks noChangeAspect="1"/>
          </p:cNvPicPr>
          <p:nvPr/>
        </p:nvPicPr>
        <p:blipFill>
          <a:blip r:embed="rId4"/>
          <a:stretch>
            <a:fillRect/>
          </a:stretch>
        </p:blipFill>
        <p:spPr>
          <a:xfrm>
            <a:off x="7953138" y="381740"/>
            <a:ext cx="3910901" cy="573484"/>
          </a:xfrm>
          <a:prstGeom prst="rect">
            <a:avLst/>
          </a:prstGeom>
        </p:spPr>
      </p:pic>
      <p:sp>
        <p:nvSpPr>
          <p:cNvPr id="11" name="Title 1">
            <a:extLst>
              <a:ext uri="{FF2B5EF4-FFF2-40B4-BE49-F238E27FC236}">
                <a16:creationId xmlns:a16="http://schemas.microsoft.com/office/drawing/2014/main" id="{08DB581F-CDD7-4945-9B49-CE65A21C2E8C}"/>
              </a:ext>
            </a:extLst>
          </p:cNvPr>
          <p:cNvSpPr txBox="1">
            <a:spLocks/>
          </p:cNvSpPr>
          <p:nvPr/>
        </p:nvSpPr>
        <p:spPr>
          <a:xfrm>
            <a:off x="7829255" y="2656220"/>
            <a:ext cx="4097867" cy="1404154"/>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4800" b="1" i="0" kern="1200" cap="none" spc="0" baseline="0">
                <a:solidFill>
                  <a:schemeClr val="bg1"/>
                </a:solidFill>
                <a:latin typeface="Fira Sans Condensed" charset="0"/>
                <a:ea typeface="Fira Sans Condensed" charset="0"/>
                <a:cs typeface="Fira Sans Condensed" charset="0"/>
              </a:defRPr>
            </a:lvl1pPr>
          </a:lstStyle>
          <a:p>
            <a:r>
              <a:rPr lang="en-US" dirty="0">
                <a:solidFill>
                  <a:schemeClr val="tx1"/>
                </a:solidFill>
              </a:rPr>
              <a:t>Thank you. Please visit the website to find out more!</a:t>
            </a:r>
          </a:p>
        </p:txBody>
      </p:sp>
    </p:spTree>
    <p:extLst>
      <p:ext uri="{BB962C8B-B14F-4D97-AF65-F5344CB8AC3E}">
        <p14:creationId xmlns:p14="http://schemas.microsoft.com/office/powerpoint/2010/main" val="2684752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ARE Template">
  <a:themeElements>
    <a:clrScheme name="CARE Brand Colors">
      <a:dk1>
        <a:srgbClr val="E36F1E"/>
      </a:dk1>
      <a:lt1>
        <a:srgbClr val="FFFFFF"/>
      </a:lt1>
      <a:dk2>
        <a:srgbClr val="E36F1E"/>
      </a:dk2>
      <a:lt2>
        <a:srgbClr val="F3B223"/>
      </a:lt2>
      <a:accent1>
        <a:srgbClr val="E36F1E"/>
      </a:accent1>
      <a:accent2>
        <a:srgbClr val="F3B223"/>
      </a:accent2>
      <a:accent3>
        <a:srgbClr val="AA182C"/>
      </a:accent3>
      <a:accent4>
        <a:srgbClr val="68813C"/>
      </a:accent4>
      <a:accent5>
        <a:srgbClr val="510C76"/>
      </a:accent5>
      <a:accent6>
        <a:srgbClr val="004987"/>
      </a:accent6>
      <a:hlink>
        <a:srgbClr val="E36F1E"/>
      </a:hlink>
      <a:folHlink>
        <a:srgbClr val="F3B22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63DB630-46D8-2B43-9DAC-0FD25B57BB15}" vid="{AAA8740A-BFBE-2040-A9F7-8861161C2F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1C663AE9520E3489297580CE77C7E56" ma:contentTypeVersion="12" ma:contentTypeDescription="Create a new document." ma:contentTypeScope="" ma:versionID="8ad3b5803c068a02142b2ee4b439516b">
  <xsd:schema xmlns:xsd="http://www.w3.org/2001/XMLSchema" xmlns:xs="http://www.w3.org/2001/XMLSchema" xmlns:p="http://schemas.microsoft.com/office/2006/metadata/properties" xmlns:ns2="ae6d7b3e-5942-4cdf-adc6-cbda5754b96d" xmlns:ns3="fe58a9e9-c5c2-46cc-b66f-579a0d47e072" targetNamespace="http://schemas.microsoft.com/office/2006/metadata/properties" ma:root="true" ma:fieldsID="4801fbb83c7213005a8250d67d0ad5b3" ns2:_="" ns3:_="">
    <xsd:import namespace="ae6d7b3e-5942-4cdf-adc6-cbda5754b96d"/>
    <xsd:import namespace="fe58a9e9-c5c2-46cc-b66f-579a0d47e0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6d7b3e-5942-4cdf-adc6-cbda5754b9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e58a9e9-c5c2-46cc-b66f-579a0d47e07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D78077-5407-4C4B-9163-50708723936D}"/>
</file>

<file path=customXml/itemProps2.xml><?xml version="1.0" encoding="utf-8"?>
<ds:datastoreItem xmlns:ds="http://schemas.openxmlformats.org/officeDocument/2006/customXml" ds:itemID="{D08C9CB4-A3DB-419E-A740-3D1123569CE1}"/>
</file>

<file path=customXml/itemProps3.xml><?xml version="1.0" encoding="utf-8"?>
<ds:datastoreItem xmlns:ds="http://schemas.openxmlformats.org/officeDocument/2006/customXml" ds:itemID="{3FC05CE2-A26D-43DA-8CB5-1EC8272EFE35}"/>
</file>

<file path=docProps/app.xml><?xml version="1.0" encoding="utf-8"?>
<Properties xmlns="http://schemas.openxmlformats.org/officeDocument/2006/extended-properties" xmlns:vt="http://schemas.openxmlformats.org/officeDocument/2006/docPropsVTypes">
  <Template>CARE_PPT_Template_Widescreen</Template>
  <TotalTime>915</TotalTime>
  <Words>977</Words>
  <Application>Microsoft Office PowerPoint</Application>
  <PresentationFormat>Widescreen</PresentationFormat>
  <Paragraphs>61</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Fira Sans Condensed</vt:lpstr>
      <vt:lpstr>Fira Sans Condensed SemiBold</vt:lpstr>
      <vt:lpstr>Calibri</vt:lpstr>
      <vt:lpstr>Arial</vt:lpstr>
      <vt:lpstr>CARE Template</vt:lpstr>
      <vt:lpstr>Make a loan, change a life with Lendwithcare</vt:lpstr>
      <vt:lpstr>PowerPoint Presentation</vt:lpstr>
      <vt:lpstr>PowerPoint Presentation</vt:lpstr>
      <vt:lpstr>What is Lendwithcare? </vt:lpstr>
      <vt:lpstr>PowerPoint Presentation</vt:lpstr>
      <vt:lpstr>Our website homepage </vt:lpstr>
      <vt:lpstr>Make a loan, change a life with Lendwithcare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businesses take off</dc:title>
  <dc:creator>Horner, Tracey</dc:creator>
  <cp:lastModifiedBy>Jones, Tony</cp:lastModifiedBy>
  <cp:revision>71</cp:revision>
  <cp:lastPrinted>2018-11-16T17:38:15Z</cp:lastPrinted>
  <dcterms:created xsi:type="dcterms:W3CDTF">2019-11-18T12:10:51Z</dcterms:created>
  <dcterms:modified xsi:type="dcterms:W3CDTF">2020-03-23T10:11:06Z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0x01010071C663AE9520E3489297580CE77C7E56</vt:lpwstr>
  </property>
</Properties>
</file>