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2"/>
  </p:notesMasterIdLst>
  <p:handoutMasterIdLst>
    <p:handoutMasterId r:id="rId23"/>
  </p:handoutMasterIdLst>
  <p:sldIdLst>
    <p:sldId id="326" r:id="rId5"/>
    <p:sldId id="320" r:id="rId6"/>
    <p:sldId id="332" r:id="rId7"/>
    <p:sldId id="323" r:id="rId8"/>
    <p:sldId id="344" r:id="rId9"/>
    <p:sldId id="333" r:id="rId10"/>
    <p:sldId id="336" r:id="rId11"/>
    <p:sldId id="335" r:id="rId12"/>
    <p:sldId id="327" r:id="rId13"/>
    <p:sldId id="328" r:id="rId14"/>
    <p:sldId id="337" r:id="rId15"/>
    <p:sldId id="334" r:id="rId16"/>
    <p:sldId id="339" r:id="rId17"/>
    <p:sldId id="341" r:id="rId18"/>
    <p:sldId id="340" r:id="rId19"/>
    <p:sldId id="342" r:id="rId20"/>
    <p:sldId id="338"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Fira Sans Condensed" panose="020B0503050000020004" pitchFamily="34" charset="0"/>
      <p:regular r:id="rId28"/>
      <p:bold r:id="rId29"/>
      <p:italic r:id="rId30"/>
      <p:boldItalic r:id="rId31"/>
    </p:embeddedFont>
    <p:embeddedFont>
      <p:font typeface="Fira Sans Condensed SemiBold" panose="020B0603050000020004" pitchFamily="34"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B3A24B7-1672-4F9C-BA69-8C7336EF0AC6}">
          <p14:sldIdLst>
            <p14:sldId id="326"/>
            <p14:sldId id="320"/>
            <p14:sldId id="332"/>
            <p14:sldId id="323"/>
            <p14:sldId id="344"/>
            <p14:sldId id="333"/>
            <p14:sldId id="336"/>
            <p14:sldId id="335"/>
            <p14:sldId id="327"/>
            <p14:sldId id="328"/>
            <p14:sldId id="337"/>
            <p14:sldId id="334"/>
            <p14:sldId id="339"/>
            <p14:sldId id="341"/>
            <p14:sldId id="340"/>
            <p14:sldId id="342"/>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Canavan" initials="AC" lastIdx="4" clrIdx="0"/>
  <p:cmAuthor id="2" name="Brittney Gove" initials="BG" lastIdx="45" clrIdx="1"/>
  <p:cmAuthor id="3" name="Leesa Coyne" initials="LC"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6F1E"/>
    <a:srgbClr val="37306C"/>
    <a:srgbClr val="277980"/>
    <a:srgbClr val="A22E48"/>
    <a:srgbClr val="000000"/>
    <a:srgbClr val="EFB71B"/>
    <a:srgbClr val="441701"/>
    <a:srgbClr val="595959"/>
    <a:srgbClr val="E4761E"/>
    <a:srgbClr val="FDB9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76F97-AA1D-4800-82E7-70766BB59715}" v="2" dt="2021-10-18T15:05:27.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75472" autoAdjust="0"/>
  </p:normalViewPr>
  <p:slideViewPr>
    <p:cSldViewPr snapToGrid="0" snapToObjects="1">
      <p:cViewPr varScale="1">
        <p:scale>
          <a:sx n="65" d="100"/>
          <a:sy n="65" d="100"/>
        </p:scale>
        <p:origin x="610" y="38"/>
      </p:cViewPr>
      <p:guideLst/>
    </p:cSldViewPr>
  </p:slideViewPr>
  <p:outlineViewPr>
    <p:cViewPr>
      <p:scale>
        <a:sx n="33" d="100"/>
        <a:sy n="33" d="100"/>
      </p:scale>
      <p:origin x="0" y="-3252"/>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Tony" userId="44b7ab13-5d91-4308-a21f-0491f3bbde8e" providerId="ADAL" clId="{ABB76F97-AA1D-4800-82E7-70766BB59715}"/>
    <pc:docChg chg="modSld">
      <pc:chgData name="Jones, Tony" userId="44b7ab13-5d91-4308-a21f-0491f3bbde8e" providerId="ADAL" clId="{ABB76F97-AA1D-4800-82E7-70766BB59715}" dt="2021-10-18T15:03:23.837" v="0"/>
      <pc:docMkLst>
        <pc:docMk/>
      </pc:docMkLst>
      <pc:sldChg chg="modTransition">
        <pc:chgData name="Jones, Tony" userId="44b7ab13-5d91-4308-a21f-0491f3bbde8e" providerId="ADAL" clId="{ABB76F97-AA1D-4800-82E7-70766BB59715}" dt="2021-10-18T15:03:23.837" v="0"/>
        <pc:sldMkLst>
          <pc:docMk/>
          <pc:sldMk cId="75968482" sldId="3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E4608-7C8B-C24C-8291-19EE5077C62D}" type="slidenum">
              <a:rPr lang="en-US" smtClean="0"/>
              <a:t>‹#›</a:t>
            </a:fld>
            <a:endParaRPr lang="en-US"/>
          </a:p>
        </p:txBody>
      </p:sp>
    </p:spTree>
    <p:extLst>
      <p:ext uri="{BB962C8B-B14F-4D97-AF65-F5344CB8AC3E}">
        <p14:creationId xmlns:p14="http://schemas.microsoft.com/office/powerpoint/2010/main" val="229659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7834F-9D0F-DA44-A6B8-2B68254A4486}" type="datetimeFigureOut">
              <a:rPr lang="en-US" smtClean="0"/>
              <a:t>10/18/2021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C322D-20A1-3A41-A13B-DB0DA2ACFEC8}" type="slidenum">
              <a:rPr lang="en-US" smtClean="0"/>
              <a:t>‹#›</a:t>
            </a:fld>
            <a:endParaRPr lang="en-US" dirty="0"/>
          </a:p>
        </p:txBody>
      </p:sp>
    </p:spTree>
    <p:extLst>
      <p:ext uri="{BB962C8B-B14F-4D97-AF65-F5344CB8AC3E}">
        <p14:creationId xmlns:p14="http://schemas.microsoft.com/office/powerpoint/2010/main" val="324284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Good morning/good afternoon/good evening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My name is X. I work/volunteer for CARE International UK.</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CARE is an international development charity that works in over 100 countries around the world. CARE’s projects are designed to help some of the world’s poorest people, and today I’d like to talk to you about an initiative run by CARE called Lendwithcare.</a:t>
            </a:r>
          </a:p>
        </p:txBody>
      </p:sp>
      <p:sp>
        <p:nvSpPr>
          <p:cNvPr id="4" name="Slide Number Placeholder 3"/>
          <p:cNvSpPr>
            <a:spLocks noGrp="1"/>
          </p:cNvSpPr>
          <p:nvPr>
            <p:ph type="sldNum" sz="quarter" idx="5"/>
          </p:nvPr>
        </p:nvSpPr>
        <p:spPr/>
        <p:txBody>
          <a:bodyPr/>
          <a:lstStyle/>
          <a:p>
            <a:fld id="{A75C322D-20A1-3A41-A13B-DB0DA2ACFEC8}" type="slidenum">
              <a:rPr lang="en-US" smtClean="0"/>
              <a:t>1</a:t>
            </a:fld>
            <a:endParaRPr lang="en-US" dirty="0"/>
          </a:p>
        </p:txBody>
      </p:sp>
    </p:spTree>
    <p:extLst>
      <p:ext uri="{BB962C8B-B14F-4D97-AF65-F5344CB8AC3E}">
        <p14:creationId xmlns:p14="http://schemas.microsoft.com/office/powerpoint/2010/main" val="3233288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is Florence. She is a goat a cattle owner also living in Zambia. Sadly her husband passed away recently and now she is the only one looking after her large family.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Loans from Lendwithcare have helped Florence to start her business rearing goat and cattle and selling them to earn a profit. Her animals also provide milk for the family and milk to sell for a profit as well.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support has helped Florence to provide for her family, ultimately helping her to feel more empowered and work towards overcoming the loss of her husband.</a:t>
            </a:r>
          </a:p>
        </p:txBody>
      </p:sp>
      <p:sp>
        <p:nvSpPr>
          <p:cNvPr id="4" name="Slide Number Placeholder 3"/>
          <p:cNvSpPr>
            <a:spLocks noGrp="1"/>
          </p:cNvSpPr>
          <p:nvPr>
            <p:ph type="sldNum" sz="quarter" idx="5"/>
          </p:nvPr>
        </p:nvSpPr>
        <p:spPr/>
        <p:txBody>
          <a:bodyPr/>
          <a:lstStyle/>
          <a:p>
            <a:fld id="{A75C322D-20A1-3A41-A13B-DB0DA2ACFEC8}" type="slidenum">
              <a:rPr lang="en-US" smtClean="0"/>
              <a:t>10</a:t>
            </a:fld>
            <a:endParaRPr lang="en-US" dirty="0"/>
          </a:p>
        </p:txBody>
      </p:sp>
    </p:spTree>
    <p:extLst>
      <p:ext uri="{BB962C8B-B14F-4D97-AF65-F5344CB8AC3E}">
        <p14:creationId xmlns:p14="http://schemas.microsoft.com/office/powerpoint/2010/main" val="191468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Whilst Lendwithcare is not limited to women, over 80% of the entrepreneurs are women. </a:t>
            </a:r>
          </a:p>
          <a:p>
            <a:pPr marL="171450" indent="-171450">
              <a:buFont typeface="Arial" panose="020B0604020202020204" pitchFamily="34" charset="0"/>
              <a:buChar char="•"/>
            </a:pPr>
            <a:r>
              <a:rPr lang="en-US" dirty="0"/>
              <a:t>This is for two reasons: firstly, because the majority of people living in poverty in the world are women, and women are disproportionately excluded from access to financial services. </a:t>
            </a:r>
          </a:p>
          <a:p>
            <a:pPr marL="171450" indent="-171450">
              <a:buFont typeface="Arial" panose="020B0604020202020204" pitchFamily="34" charset="0"/>
              <a:buChar char="•"/>
            </a:pPr>
            <a:r>
              <a:rPr lang="en-US" dirty="0"/>
              <a:t>Secondly, studies have shown that supporting women can have the greatest impact, as they spend a greater percentage of their income on the welfare of their households than men. </a:t>
            </a:r>
          </a:p>
          <a:p>
            <a:pPr marL="171450" indent="-171450">
              <a:buFont typeface="Arial" panose="020B0604020202020204" pitchFamily="34" charset="0"/>
              <a:buChar char="•"/>
            </a:pPr>
            <a:r>
              <a:rPr lang="en-US" dirty="0"/>
              <a:t>So by enabling women to invest in sustainable livelihoods, they can help lift entire families and communities out of poverty.</a:t>
            </a:r>
          </a:p>
          <a:p>
            <a:endParaRPr lang="en-GB" dirty="0"/>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11</a:t>
            </a:fld>
            <a:endParaRPr lang="en-US" dirty="0"/>
          </a:p>
        </p:txBody>
      </p:sp>
    </p:spTree>
    <p:extLst>
      <p:ext uri="{BB962C8B-B14F-4D97-AF65-F5344CB8AC3E}">
        <p14:creationId xmlns:p14="http://schemas.microsoft.com/office/powerpoint/2010/main" val="393675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short video shows the fantastic impact that Lendwithcare has on the lives of women entrepreneurs in Zambia.</a:t>
            </a:r>
          </a:p>
          <a:p>
            <a:endParaRPr lang="en-GB" dirty="0"/>
          </a:p>
          <a:p>
            <a:r>
              <a:rPr lang="en-GB" dirty="0"/>
              <a:t>https://youtu.be/_HeWSX-K-Uk</a:t>
            </a:r>
          </a:p>
          <a:p>
            <a:endParaRPr lang="en-GB" dirty="0"/>
          </a:p>
          <a:p>
            <a:r>
              <a:rPr lang="en-GB" b="1" dirty="0"/>
              <a:t>NOTE: An internet connection will be required to play the video. We would recommend having an internet browser open with the video ready to go which you can easily open during the presentation.  </a:t>
            </a:r>
          </a:p>
        </p:txBody>
      </p:sp>
      <p:sp>
        <p:nvSpPr>
          <p:cNvPr id="4" name="Slide Number Placeholder 3"/>
          <p:cNvSpPr>
            <a:spLocks noGrp="1"/>
          </p:cNvSpPr>
          <p:nvPr>
            <p:ph type="sldNum" sz="quarter" idx="5"/>
          </p:nvPr>
        </p:nvSpPr>
        <p:spPr/>
        <p:txBody>
          <a:bodyPr/>
          <a:lstStyle/>
          <a:p>
            <a:fld id="{A75C322D-20A1-3A41-A13B-DB0DA2ACFEC8}" type="slidenum">
              <a:rPr lang="en-US" smtClean="0"/>
              <a:t>12</a:t>
            </a:fld>
            <a:endParaRPr lang="en-US" dirty="0"/>
          </a:p>
        </p:txBody>
      </p:sp>
    </p:spTree>
    <p:extLst>
      <p:ext uri="{BB962C8B-B14F-4D97-AF65-F5344CB8AC3E}">
        <p14:creationId xmlns:p14="http://schemas.microsoft.com/office/powerpoint/2010/main" val="293610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Lendwithcare is incredibly lucky to already receive exceptional support from Rotary.</a:t>
            </a:r>
          </a:p>
          <a:p>
            <a:pPr marL="171450" indent="-171450">
              <a:buFont typeface="Arial" panose="020B0604020202020204" pitchFamily="34" charset="0"/>
              <a:buChar char="•"/>
            </a:pPr>
            <a:r>
              <a:rPr lang="en-GB" dirty="0"/>
              <a:t>To date, we’ve had over 250 clubs across the UK and Ireland sign up to Lendwithcare. </a:t>
            </a:r>
          </a:p>
          <a:p>
            <a:pPr marL="171450" indent="-171450">
              <a:buFont typeface="Arial" panose="020B0604020202020204" pitchFamily="34" charset="0"/>
              <a:buChar char="•"/>
            </a:pPr>
            <a:r>
              <a:rPr lang="en-GB" dirty="0"/>
              <a:t>At the start of 2020, they have lent and re-lent more than £1 million between. An incredible milestone that we feel should be celebrated!</a:t>
            </a:r>
          </a:p>
        </p:txBody>
      </p:sp>
      <p:sp>
        <p:nvSpPr>
          <p:cNvPr id="4" name="Slide Number Placeholder 3"/>
          <p:cNvSpPr>
            <a:spLocks noGrp="1"/>
          </p:cNvSpPr>
          <p:nvPr>
            <p:ph type="sldNum" sz="quarter" idx="5"/>
          </p:nvPr>
        </p:nvSpPr>
        <p:spPr/>
        <p:txBody>
          <a:bodyPr/>
          <a:lstStyle/>
          <a:p>
            <a:fld id="{A75C322D-20A1-3A41-A13B-DB0DA2ACFEC8}" type="slidenum">
              <a:rPr lang="en-US" smtClean="0"/>
              <a:t>13</a:t>
            </a:fld>
            <a:endParaRPr lang="en-US" dirty="0"/>
          </a:p>
        </p:txBody>
      </p:sp>
    </p:spTree>
    <p:extLst>
      <p:ext uri="{BB962C8B-B14F-4D97-AF65-F5344CB8AC3E}">
        <p14:creationId xmlns:p14="http://schemas.microsoft.com/office/powerpoint/2010/main" val="2696876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Here’s a great example of Rotary club who are making a difference through Lendwithcare.</a:t>
            </a:r>
          </a:p>
          <a:p>
            <a:pPr marL="171450" indent="-171450">
              <a:buFont typeface="Arial" panose="020B0604020202020204" pitchFamily="34" charset="0"/>
              <a:buChar char="•"/>
            </a:pPr>
            <a:r>
              <a:rPr lang="en-GB" dirty="0"/>
              <a:t>£2,800 added in loans has been gradually re-paid and re-loaned and resulted in over £11,000 being loaned to poor entrepreneurs.</a:t>
            </a:r>
          </a:p>
          <a:p>
            <a:pPr marL="171450" indent="-171450">
              <a:buFont typeface="Arial" panose="020B0604020202020204" pitchFamily="34" charset="0"/>
              <a:buChar char="•"/>
            </a:pPr>
            <a:r>
              <a:rPr lang="en-GB" dirty="0"/>
              <a:t>They have made a total of 737 loans since 2012.</a:t>
            </a:r>
          </a:p>
          <a:p>
            <a:pPr marL="171450" indent="-171450">
              <a:buFont typeface="Arial" panose="020B0604020202020204" pitchFamily="34" charset="0"/>
              <a:buChar char="•"/>
            </a:pPr>
            <a:r>
              <a:rPr lang="en-GB" dirty="0"/>
              <a:t>..,and that has resulted in 2,418 entrepreneurs being supported, benefitting 8,129 family members and creating 1,548 jobs.</a:t>
            </a:r>
          </a:p>
          <a:p>
            <a:pPr marL="171450" indent="-171450">
              <a:buFont typeface="Arial" panose="020B0604020202020204" pitchFamily="34" charset="0"/>
              <a:buChar char="•"/>
            </a:pPr>
            <a:r>
              <a:rPr lang="en-GB" dirty="0"/>
              <a:t>Not bad with an investment of £2,800!</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14</a:t>
            </a:fld>
            <a:endParaRPr lang="en-US" dirty="0"/>
          </a:p>
        </p:txBody>
      </p:sp>
    </p:spTree>
    <p:extLst>
      <p:ext uri="{BB962C8B-B14F-4D97-AF65-F5344CB8AC3E}">
        <p14:creationId xmlns:p14="http://schemas.microsoft.com/office/powerpoint/2010/main" val="1866822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Supporting Lendwithcare is all about individuals and groups coming together to make an </a:t>
            </a:r>
            <a:r>
              <a:rPr lang="en-GB"/>
              <a:t>impact collectively.</a:t>
            </a:r>
            <a:endParaRPr lang="en-GB" dirty="0"/>
          </a:p>
          <a:p>
            <a:pPr marL="171450" indent="-171450">
              <a:buFont typeface="Arial" panose="020B0604020202020204" pitchFamily="34" charset="0"/>
              <a:buChar char="•"/>
            </a:pPr>
            <a:r>
              <a:rPr lang="en-GB" dirty="0"/>
              <a:t>District 1080 is a great example of Rotary clubs coming together to support Lendwithcare.</a:t>
            </a:r>
          </a:p>
          <a:p>
            <a:pPr marL="171450" indent="-171450">
              <a:buFont typeface="Arial" panose="020B0604020202020204" pitchFamily="34" charset="0"/>
              <a:buChar char="•"/>
            </a:pPr>
            <a:r>
              <a:rPr lang="en-GB" dirty="0"/>
              <a:t>Their team has over 30 different Rotary clubs as well as individual Rotarians supporting personally as well.</a:t>
            </a:r>
          </a:p>
          <a:p>
            <a:pPr marL="171450" indent="-171450">
              <a:buFont typeface="Arial" panose="020B0604020202020204" pitchFamily="34" charset="0"/>
              <a:buChar char="•"/>
            </a:pPr>
            <a:r>
              <a:rPr lang="en-GB" dirty="0"/>
              <a:t>We sincerely hope that you’ll join the amazing members of District 1080 by supporting Lendwithcare too.</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15</a:t>
            </a:fld>
            <a:endParaRPr lang="en-US" dirty="0"/>
          </a:p>
        </p:txBody>
      </p:sp>
    </p:spTree>
    <p:extLst>
      <p:ext uri="{BB962C8B-B14F-4D97-AF65-F5344CB8AC3E}">
        <p14:creationId xmlns:p14="http://schemas.microsoft.com/office/powerpoint/2010/main" val="240144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can Rotary help more? We’d love it if you can get involved in the following ways:</a:t>
            </a:r>
          </a:p>
          <a:p>
            <a:pPr marL="171450" indent="-171450">
              <a:buFont typeface="Arial" panose="020B0604020202020204" pitchFamily="34" charset="0"/>
              <a:buChar char="•"/>
            </a:pPr>
            <a:r>
              <a:rPr lang="en-US" dirty="0"/>
              <a:t>Open a Lendwithcare account in the name of your club.</a:t>
            </a:r>
          </a:p>
          <a:p>
            <a:pPr marL="171450" indent="-171450">
              <a:buFont typeface="Arial" panose="020B0604020202020204" pitchFamily="34" charset="0"/>
              <a:buChar char="•"/>
            </a:pPr>
            <a:r>
              <a:rPr lang="en-US" dirty="0"/>
              <a:t>Support Lendwithcare with a donation from your club.</a:t>
            </a:r>
          </a:p>
          <a:p>
            <a:pPr marL="171450" indent="-171450">
              <a:buFont typeface="Arial" panose="020B0604020202020204" pitchFamily="34" charset="0"/>
              <a:buChar char="•"/>
            </a:pPr>
            <a:r>
              <a:rPr lang="en-US" dirty="0"/>
              <a:t>Choose entrepreneurs to support. As you start receiving re-payments you can start choosing more entrepreneurs to support.</a:t>
            </a:r>
          </a:p>
          <a:p>
            <a:pPr marL="171450" indent="-171450">
              <a:buFont typeface="Arial" panose="020B0604020202020204" pitchFamily="34" charset="0"/>
              <a:buChar char="•"/>
            </a:pPr>
            <a:r>
              <a:rPr lang="en-US" dirty="0"/>
              <a:t>Encourage other Rotarians to join Lendwithcare as individual lenders.</a:t>
            </a:r>
          </a:p>
          <a:p>
            <a:pPr marL="171450" indent="-171450">
              <a:buFont typeface="Arial" panose="020B0604020202020204" pitchFamily="34" charset="0"/>
              <a:buChar char="•"/>
            </a:pPr>
            <a:r>
              <a:rPr lang="en-US" dirty="0"/>
              <a:t>Talk about your activities/loans on social media, in newsletters and on your Club website</a:t>
            </a:r>
          </a:p>
          <a:p>
            <a:pPr marL="171450" indent="-171450">
              <a:buFont typeface="Arial" panose="020B0604020202020204" pitchFamily="34" charset="0"/>
              <a:buChar char="•"/>
            </a:pPr>
            <a:r>
              <a:rPr lang="en-US" dirty="0"/>
              <a:t>You can also set up a lending team for your District.</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a:t>
            </a:fld>
            <a:endParaRPr lang="en-US" dirty="0"/>
          </a:p>
        </p:txBody>
      </p:sp>
    </p:spTree>
    <p:extLst>
      <p:ext uri="{BB962C8B-B14F-4D97-AF65-F5344CB8AC3E}">
        <p14:creationId xmlns:p14="http://schemas.microsoft.com/office/powerpoint/2010/main" val="334506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Right now there are 60,000 people across the UK just like you who are helping nearly 130,000 poor entrepreneurs like Elina and Florence, all around the world every day.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far our amazing supporters have helped to lend an incredible £27million and the figure is growing every day.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 sincerely hope you will all join us. You can find out more by going to the website lendwithcare.org.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Thanks for listening.</a:t>
            </a:r>
          </a:p>
        </p:txBody>
      </p:sp>
      <p:sp>
        <p:nvSpPr>
          <p:cNvPr id="4" name="Slide Number Placeholder 3"/>
          <p:cNvSpPr>
            <a:spLocks noGrp="1"/>
          </p:cNvSpPr>
          <p:nvPr>
            <p:ph type="sldNum" sz="quarter" idx="5"/>
          </p:nvPr>
        </p:nvSpPr>
        <p:spPr/>
        <p:txBody>
          <a:bodyPr/>
          <a:lstStyle/>
          <a:p>
            <a:fld id="{A75C322D-20A1-3A41-A13B-DB0DA2ACFEC8}" type="slidenum">
              <a:rPr lang="en-US" smtClean="0"/>
              <a:t>17</a:t>
            </a:fld>
            <a:endParaRPr lang="en-US" dirty="0"/>
          </a:p>
        </p:txBody>
      </p:sp>
    </p:spTree>
    <p:extLst>
      <p:ext uri="{BB962C8B-B14F-4D97-AF65-F5344CB8AC3E}">
        <p14:creationId xmlns:p14="http://schemas.microsoft.com/office/powerpoint/2010/main" val="53738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So, what is the problem that Lendwithcare is aiming to solve?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than 2 billion people in the world lack access to basic financial services. That means they don’t have a safe place to save money, or access to affordable loans.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the poor who are typically excluded from these formal financial services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some developing countries more than two-thirds of the adult population don’t have access to formal financial services…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Yet the poor need these services and already access them informally through extortionate loan sharks or holding savings under the bed.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2</a:t>
            </a:fld>
            <a:endParaRPr lang="en-US" dirty="0"/>
          </a:p>
        </p:txBody>
      </p:sp>
    </p:spTree>
    <p:extLst>
      <p:ext uri="{BB962C8B-B14F-4D97-AF65-F5344CB8AC3E}">
        <p14:creationId xmlns:p14="http://schemas.microsoft.com/office/powerpoint/2010/main" val="165472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Imagine you are a poor man or woman. You don’t have enough money to feed, clothe or educate your children.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night you go to bed worrying about how you will feed your children the next day. You worry about their future, whether they will have better opportunities than you have.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frustrating thing is that you have a skill – you are a talented tailor or seamstress, with a good business idea.</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Walayat, she lives in Pakistan with her husband and four children.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Like millions of poor people around the world, Walayat has a small business – she is a skilled embroiderer  – but lacks funding to help sustain and/or expand her business.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banks will not help Walayat because she is poor.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Without the tools to expand her small business, Walayat will struggle to earn a living – creating a permanent barrier to escaping poverty.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5C322D-20A1-3A41-A13B-DB0DA2ACFEC8}" type="slidenum">
              <a:rPr lang="en-US" smtClean="0"/>
              <a:t>3</a:t>
            </a:fld>
            <a:endParaRPr lang="en-US" dirty="0"/>
          </a:p>
        </p:txBody>
      </p:sp>
    </p:spTree>
    <p:extLst>
      <p:ext uri="{BB962C8B-B14F-4D97-AF65-F5344CB8AC3E}">
        <p14:creationId xmlns:p14="http://schemas.microsoft.com/office/powerpoint/2010/main" val="400234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where we come in.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Lendwithcare is an initiative from CARE International UK, which allows individuals to lend small amounts of money (microloans) to entrepreneurs in developing countries to help them grow or expand a small business.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Individuals visit the website – www.lendwithcare.org - and choose an entrepreneur to lend to. They can lend as little as £15 or the full loan.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Rather than receiving a one-off donation, the entrepreneurs pay the loan back to you, using income from their growing business. And once repaid, you can choose to re-lend to another entrepreneur, donate the repayments to CARE or withdraw the money.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4</a:t>
            </a:fld>
            <a:endParaRPr lang="en-US" dirty="0"/>
          </a:p>
        </p:txBody>
      </p:sp>
    </p:spTree>
    <p:extLst>
      <p:ext uri="{BB962C8B-B14F-4D97-AF65-F5344CB8AC3E}">
        <p14:creationId xmlns:p14="http://schemas.microsoft.com/office/powerpoint/2010/main" val="239973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is microfinance?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Microfinance is the provision of financial services for low-income people. This includes microloans, savings, micro-insurance, money transfers and financial training.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Microfinance is usually provided through specialist microfinance institutions (MFIs) rather than commercial banks.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CARE believes that fair and effective financial services are central to addressing poverty.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CARE has seen in the three decades it’s been working in microfinance that providing people with appropriate financial tools and training can have a transformative effect on their lives – helping the poorest earn a living, grow businesses and create new jobs. Since 2011, 1.2 billion people have opened a bank account.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If not delivered well, it can worsen economic and social situations and result in, for example, over-indebtedness and worsening gender relations. Lendwithcare therefore has a strong focus on due diligence and monitoring and evaluation to ensure a positive impact on the lives of those living in poverty.</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5</a:t>
            </a:fld>
            <a:endParaRPr lang="en-US" dirty="0"/>
          </a:p>
        </p:txBody>
      </p:sp>
    </p:spTree>
    <p:extLst>
      <p:ext uri="{BB962C8B-B14F-4D97-AF65-F5344CB8AC3E}">
        <p14:creationId xmlns:p14="http://schemas.microsoft.com/office/powerpoint/2010/main" val="276009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I’d like to share a short video with you to illustrate how all of this comes together. </a:t>
            </a:r>
            <a:endParaRPr lang="en-GB" dirty="0"/>
          </a:p>
          <a:p>
            <a:endParaRPr lang="en-GB" dirty="0"/>
          </a:p>
          <a:p>
            <a:r>
              <a:rPr lang="en-GB" dirty="0"/>
              <a:t>https://youtu.be/xGXOXcLuN2Q</a:t>
            </a:r>
          </a:p>
          <a:p>
            <a:endParaRPr lang="en-GB" dirty="0"/>
          </a:p>
          <a:p>
            <a:r>
              <a:rPr lang="en-GB" b="1" dirty="0"/>
              <a:t>NOTE: An internet connection will be required to play the video. We would recommend having an internet browser open with the video ready to go which you can easily open during the presentation.  </a:t>
            </a: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6</a:t>
            </a:fld>
            <a:endParaRPr lang="en-US" dirty="0"/>
          </a:p>
        </p:txBody>
      </p:sp>
    </p:spTree>
    <p:extLst>
      <p:ext uri="{BB962C8B-B14F-4D97-AF65-F5344CB8AC3E}">
        <p14:creationId xmlns:p14="http://schemas.microsoft.com/office/powerpoint/2010/main" val="82187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snapshot of how the website looks. </a:t>
            </a:r>
          </a:p>
          <a:p>
            <a:pPr marL="171450" indent="-171450">
              <a:buFont typeface="Arial" panose="020B0604020202020204" pitchFamily="34" charset="0"/>
              <a:buChar char="•"/>
            </a:pPr>
            <a:r>
              <a:rPr lang="en-US" dirty="0"/>
              <a:t>You simply log on to www.lendwithcare.org where you can view profiles of entrepreneurs all over the world: in Malawi, Zambia, Zimbabwe and Rwanda in Africa, Pakistan, Palestine, the Philippines and Cambodia in Asia, and Ecuador and Peru in South America.</a:t>
            </a:r>
          </a:p>
          <a:p>
            <a:pPr marL="171450" indent="-171450">
              <a:buFont typeface="Arial" panose="020B0604020202020204" pitchFamily="34" charset="0"/>
              <a:buChar char="•"/>
            </a:pPr>
            <a:r>
              <a:rPr lang="en-US" dirty="0"/>
              <a:t>You can view their different businesses and chose which entrepreneur or entrepreneurs you'd like to support. You can invest towards the total, anything from £15 up to the full amount, and you can follow the progress of the entrepreneurs' growing business to see how their new source of income is helping to improve many different aspects of their lives. </a:t>
            </a:r>
          </a:p>
          <a:p>
            <a:pPr marL="171450" indent="-171450">
              <a:buFont typeface="Arial" panose="020B0604020202020204" pitchFamily="34" charset="0"/>
              <a:buChar char="•"/>
            </a:pPr>
            <a:r>
              <a:rPr lang="en-US" dirty="0"/>
              <a:t>The loan is then repaid to you over an agreed schedule, usually about 6-12 months and when the repaid loan is credited to your lendwithcare.org account, you can choose to withdraw the money, or recycle it into another loan and continue your support to entrepreneur after entrepreneur. </a:t>
            </a:r>
          </a:p>
          <a:p>
            <a:endParaRPr lang="en-US" dirty="0"/>
          </a:p>
          <a:p>
            <a:pPr marL="171450" indent="-171450">
              <a:buFont typeface="Arial" panose="020B0604020202020204" pitchFamily="34" charset="0"/>
              <a:buChar char="•"/>
            </a:pPr>
            <a:r>
              <a:rPr lang="en-US" b="1" i="0" dirty="0"/>
              <a:t>NOTE: Please keep an eye on the website to update the list of countries Lendwithcare is operating in.</a:t>
            </a:r>
            <a:endParaRPr lang="en-GB" b="1" i="0" dirty="0"/>
          </a:p>
        </p:txBody>
      </p:sp>
      <p:sp>
        <p:nvSpPr>
          <p:cNvPr id="4" name="Slide Number Placeholder 3"/>
          <p:cNvSpPr>
            <a:spLocks noGrp="1"/>
          </p:cNvSpPr>
          <p:nvPr>
            <p:ph type="sldNum" sz="quarter" idx="5"/>
          </p:nvPr>
        </p:nvSpPr>
        <p:spPr/>
        <p:txBody>
          <a:bodyPr/>
          <a:lstStyle/>
          <a:p>
            <a:fld id="{A75C322D-20A1-3A41-A13B-DB0DA2ACFEC8}" type="slidenum">
              <a:rPr lang="en-US" smtClean="0"/>
              <a:t>7</a:t>
            </a:fld>
            <a:endParaRPr lang="en-US" dirty="0"/>
          </a:p>
        </p:txBody>
      </p:sp>
    </p:spTree>
    <p:extLst>
      <p:ext uri="{BB962C8B-B14F-4D97-AF65-F5344CB8AC3E}">
        <p14:creationId xmlns:p14="http://schemas.microsoft.com/office/powerpoint/2010/main" val="2815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While you can support Lendwithcare as an individual, another way of getting involved is to set up a Lendwithcare team. This can be with your family, a club, or at your work!</a:t>
            </a:r>
          </a:p>
          <a:p>
            <a:pPr marL="171450" indent="-171450">
              <a:buFont typeface="Arial" panose="020B0604020202020204" pitchFamily="34" charset="0"/>
              <a:buChar char="•"/>
            </a:pPr>
            <a:r>
              <a:rPr lang="en-US" dirty="0"/>
              <a:t>Once you have registered with lendwithcare.org (as an individual), you can set up groups, or join existing ones, and start lending together.  When you make a loan, you can then attribute it to the group(s) you have joined. </a:t>
            </a:r>
          </a:p>
          <a:p>
            <a:pPr marL="171450" indent="-171450">
              <a:buFont typeface="Arial" panose="020B0604020202020204" pitchFamily="34" charset="0"/>
              <a:buChar char="•"/>
            </a:pPr>
            <a:r>
              <a:rPr lang="en-US" dirty="0"/>
              <a:t>It’s a brilliant way of joining forces to see how much impact you and your team have made together. Your team page will show your achievements so you can see your collaborative efforts and the difference you’ve made.</a:t>
            </a:r>
          </a:p>
        </p:txBody>
      </p:sp>
      <p:sp>
        <p:nvSpPr>
          <p:cNvPr id="4" name="Slide Number Placeholder 3"/>
          <p:cNvSpPr>
            <a:spLocks noGrp="1"/>
          </p:cNvSpPr>
          <p:nvPr>
            <p:ph type="sldNum" sz="quarter" idx="5"/>
          </p:nvPr>
        </p:nvSpPr>
        <p:spPr/>
        <p:txBody>
          <a:bodyPr/>
          <a:lstStyle/>
          <a:p>
            <a:fld id="{A75C322D-20A1-3A41-A13B-DB0DA2ACFEC8}" type="slidenum">
              <a:rPr lang="en-US" smtClean="0"/>
              <a:t>8</a:t>
            </a:fld>
            <a:endParaRPr lang="en-US" dirty="0"/>
          </a:p>
        </p:txBody>
      </p:sp>
    </p:spTree>
    <p:extLst>
      <p:ext uri="{BB962C8B-B14F-4D97-AF65-F5344CB8AC3E}">
        <p14:creationId xmlns:p14="http://schemas.microsoft.com/office/powerpoint/2010/main" val="4056509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I’d like to take a short moment to look at a few examples of real people who have received help through Lendwithcare.</a:t>
            </a:r>
          </a:p>
          <a:p>
            <a:pPr marL="171450" indent="-171450">
              <a:buFont typeface="Arial" panose="020B0604020202020204" pitchFamily="34" charset="0"/>
              <a:buChar char="•"/>
            </a:pPr>
            <a:r>
              <a:rPr lang="en-GB" dirty="0"/>
              <a:t>Elina is a tomato seller from Livingstone in Zambia, who has been selling tomatoes to earn a living</a:t>
            </a:r>
          </a:p>
          <a:p>
            <a:pPr marL="171450" indent="-171450">
              <a:buFont typeface="Arial" panose="020B0604020202020204" pitchFamily="34" charset="0"/>
              <a:buChar char="•"/>
            </a:pPr>
            <a:r>
              <a:rPr lang="en-GB" dirty="0"/>
              <a:t>She requested a loan to purchase a larger stock of tomatoes in bulk, which has helped her to increase her income to provide for her family.</a:t>
            </a:r>
          </a:p>
          <a:p>
            <a:pPr marL="171450" indent="-171450">
              <a:buFont typeface="Arial" panose="020B0604020202020204" pitchFamily="34" charset="0"/>
              <a:buChar char="•"/>
            </a:pPr>
            <a:r>
              <a:rPr lang="en-GB" dirty="0"/>
              <a:t>In the future, Elina wants to continue saving so she has enough to build a house on a plot of land which she owns. Currently she has to rent a house for her family.</a:t>
            </a:r>
          </a:p>
        </p:txBody>
      </p:sp>
      <p:sp>
        <p:nvSpPr>
          <p:cNvPr id="4" name="Slide Number Placeholder 3"/>
          <p:cNvSpPr>
            <a:spLocks noGrp="1"/>
          </p:cNvSpPr>
          <p:nvPr>
            <p:ph type="sldNum" sz="quarter" idx="5"/>
          </p:nvPr>
        </p:nvSpPr>
        <p:spPr/>
        <p:txBody>
          <a:bodyPr/>
          <a:lstStyle/>
          <a:p>
            <a:fld id="{A75C322D-20A1-3A41-A13B-DB0DA2ACFEC8}" type="slidenum">
              <a:rPr lang="en-US" smtClean="0"/>
              <a:t>9</a:t>
            </a:fld>
            <a:endParaRPr lang="en-US" dirty="0"/>
          </a:p>
        </p:txBody>
      </p:sp>
    </p:spTree>
    <p:extLst>
      <p:ext uri="{BB962C8B-B14F-4D97-AF65-F5344CB8AC3E}">
        <p14:creationId xmlns:p14="http://schemas.microsoft.com/office/powerpoint/2010/main" val="1237860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2" name="Title 1"/>
          <p:cNvSpPr>
            <a:spLocks noGrp="1"/>
          </p:cNvSpPr>
          <p:nvPr>
            <p:ph type="ctrTitle" hasCustomPrompt="1"/>
          </p:nvPr>
        </p:nvSpPr>
        <p:spPr>
          <a:xfrm>
            <a:off x="-1" y="3337111"/>
            <a:ext cx="12191999" cy="1829181"/>
          </a:xfrm>
        </p:spPr>
        <p:txBody>
          <a:bodyPr anchor="t"/>
          <a:lstStyle>
            <a:lvl1pPr algn="ctr">
              <a:defRPr sz="4800" b="1" i="0" cap="none">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3" name="Subtitle 2"/>
          <p:cNvSpPr>
            <a:spLocks noGrp="1"/>
          </p:cNvSpPr>
          <p:nvPr>
            <p:ph type="subTitle" idx="1"/>
          </p:nvPr>
        </p:nvSpPr>
        <p:spPr>
          <a:xfrm>
            <a:off x="-1" y="5303516"/>
            <a:ext cx="12192001" cy="495400"/>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2850" y="1041975"/>
            <a:ext cx="3886296" cy="1253162"/>
          </a:xfrm>
          <a:prstGeom prst="rect">
            <a:avLst/>
          </a:prstGeom>
        </p:spPr>
      </p:pic>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0547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eft, Photo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1323"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802CBC1E-C0CC-8943-98A6-DAD8C174A74C}"/>
              </a:ext>
            </a:extLst>
          </p:cNvPr>
          <p:cNvSpPr/>
          <p:nvPr userDrawn="1"/>
        </p:nvSpPr>
        <p:spPr>
          <a:xfrm>
            <a:off x="8090704"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9" name="Slide Number Placeholder 8">
            <a:extLst>
              <a:ext uri="{FF2B5EF4-FFF2-40B4-BE49-F238E27FC236}">
                <a16:creationId xmlns:a16="http://schemas.microsoft.com/office/drawing/2014/main" id="{D96ED1DB-7EF7-4749-AA40-B37E7E8C59F8}"/>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4"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514496" y="295924"/>
            <a:ext cx="7286479" cy="429768"/>
          </a:xfrm>
        </p:spPr>
        <p:txBody>
          <a:bodyPr/>
          <a:lstStyle/>
          <a:p>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5124163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75634"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02CBC1E-C0CC-8943-98A6-DAD8C174A74C}"/>
              </a:ext>
            </a:extLst>
          </p:cNvPr>
          <p:cNvSpPr/>
          <p:nvPr userDrawn="1"/>
        </p:nvSpPr>
        <p:spPr>
          <a:xfrm>
            <a:off x="312659"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7"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4668807" y="295924"/>
            <a:ext cx="7286479" cy="429768"/>
          </a:xfrm>
        </p:spPr>
        <p:txBody>
          <a:bodyPr/>
          <a:lstStyle/>
          <a:p>
            <a:r>
              <a:rPr lang="en-US" dirty="0"/>
              <a:t>click to edit master title style</a:t>
            </a:r>
          </a:p>
        </p:txBody>
      </p:sp>
    </p:spTree>
    <p:extLst>
      <p:ext uri="{BB962C8B-B14F-4D97-AF65-F5344CB8AC3E}">
        <p14:creationId xmlns:p14="http://schemas.microsoft.com/office/powerpoint/2010/main" val="205440359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Photo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2"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514496" y="295923"/>
            <a:ext cx="4200378" cy="1101865"/>
          </a:xfrm>
        </p:spPr>
        <p:txBody>
          <a:bodyPr/>
          <a:lstStyle>
            <a:lvl1pPr>
              <a:defRPr>
                <a:solidFill>
                  <a:srgbClr val="000000"/>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02057D-8784-1949-A43E-6B56579FEA5B}"/>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14"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521323"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65044092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Photo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5"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7784541" y="295923"/>
            <a:ext cx="4200378" cy="1101865"/>
          </a:xfrm>
        </p:spPr>
        <p:txBody>
          <a:bodyPr/>
          <a:lstStyle>
            <a:lvl1pPr>
              <a:defRPr>
                <a:solidFill>
                  <a:srgbClr val="00000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7791368"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1446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 Oran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5"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a:xfrm>
            <a:off x="315948" y="6245397"/>
            <a:ext cx="432416" cy="346075"/>
          </a:xfrm>
        </p:spPr>
        <p:txBody>
          <a:bodyPr/>
          <a:lstStyle>
            <a:lvl1pPr>
              <a:defRPr>
                <a:solidFill>
                  <a:schemeClr val="bg1"/>
                </a:solidFill>
              </a:defRPr>
            </a:lvl1pPr>
          </a:lstStyle>
          <a:p>
            <a:fld id="{C29098D9-6B28-8C47-9D8C-522BFF1DF707}" type="slidenum">
              <a:rPr lang="en-US" smtClean="0"/>
              <a:pPr/>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3531" y="6255031"/>
            <a:ext cx="1166361" cy="376101"/>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7087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Full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CBE904-E421-9840-B16D-E2E25EDAE628}"/>
              </a:ext>
            </a:extLst>
          </p:cNvPr>
          <p:cNvSpPr/>
          <p:nvPr userDrawn="1"/>
        </p:nvSpPr>
        <p:spPr>
          <a:xfrm>
            <a:off x="312182" y="0"/>
            <a:ext cx="11879818"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GO TO VIEW &gt; SLIDE MASTER &gt; 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COPY &gt;</a:t>
            </a:r>
            <a:r>
              <a:rPr lang="en-US" sz="2400" b="1" i="0" baseline="0" dirty="0">
                <a:latin typeface="Fira Sans Condensed SemiBold" panose="020B0603050000020004" pitchFamily="34" charset="0"/>
              </a:rPr>
              <a:t> </a:t>
            </a:r>
            <a:r>
              <a:rPr lang="en-US" sz="2400" b="1" i="0" dirty="0">
                <a:latin typeface="Fira Sans Condensed SemiBold" panose="020B0603050000020004" pitchFamily="34" charset="0"/>
              </a:rPr>
              <a:t>GO BACK TO  NORMAL VIEW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PASTE THIS TEMPLATE WHERE YOU WANT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SHAPE FORMAT &gt; SHAPE FILL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 PICTURE &gt; BROWSE FOR PHOTO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INSERT &gt; PICTURE FORMAT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CROP &gt; FILL &gt; ADJUST IMAGE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SIZE AND PLACEMENT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DELETE THIS TEXT!</a:t>
            </a:r>
            <a:endParaRPr lang="en-US" sz="2400" dirty="0"/>
          </a:p>
          <a:p>
            <a:pPr algn="ctr"/>
            <a:endParaRPr lang="en-US" sz="2400" b="1" i="0" dirty="0">
              <a:latin typeface="Fira Sans Condensed SemiBold" panose="020B0603050000020004" pitchFamily="34" charset="0"/>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719882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0" y="0"/>
            <a:ext cx="12192000" cy="6858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95481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no Divider/End Slide/Appendix">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7" name="Title 6"/>
          <p:cNvSpPr>
            <a:spLocks noGrp="1"/>
          </p:cNvSpPr>
          <p:nvPr>
            <p:ph type="title" hasCustomPrompt="1"/>
          </p:nvPr>
        </p:nvSpPr>
        <p:spPr>
          <a:xfrm>
            <a:off x="312182" y="2999232"/>
            <a:ext cx="11879818" cy="429768"/>
          </a:xfrm>
        </p:spPr>
        <p:txBody>
          <a:bodyPr/>
          <a:lstStyle>
            <a:lvl1pPr algn="ctr">
              <a:defRPr sz="60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03531" y="6255031"/>
            <a:ext cx="1166361" cy="376101"/>
          </a:xfrm>
          <a:prstGeom prst="rect">
            <a:avLst/>
          </a:prstGeom>
        </p:spPr>
      </p:pic>
      <p:sp>
        <p:nvSpPr>
          <p:cNvPr id="8" name="Rectangle 7">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2775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D93A0C-407F-C748-938A-1B729C6C2DA6}"/>
              </a:ext>
            </a:extLst>
          </p:cNvPr>
          <p:cNvSpPr txBox="1"/>
          <p:nvPr userDrawn="1"/>
        </p:nvSpPr>
        <p:spPr>
          <a:xfrm>
            <a:off x="1192192" y="2048718"/>
            <a:ext cx="10999808" cy="4809281"/>
          </a:xfrm>
          <a:prstGeom prst="rect">
            <a:avLst/>
          </a:prstGeom>
          <a:solidFill>
            <a:schemeClr val="bg1"/>
          </a:solidFill>
        </p:spPr>
        <p:txBody>
          <a:bodyPr wrap="square" rtlCol="0">
            <a:spAutoFit/>
          </a:bodyPr>
          <a:lstStyle/>
          <a:p>
            <a:endParaRPr lang="en-US" dirty="0"/>
          </a:p>
        </p:txBody>
      </p:sp>
      <p:sp>
        <p:nvSpPr>
          <p:cNvPr id="10" name="Title 1">
            <a:extLst>
              <a:ext uri="{FF2B5EF4-FFF2-40B4-BE49-F238E27FC236}">
                <a16:creationId xmlns:a16="http://schemas.microsoft.com/office/drawing/2014/main" id="{87C005A4-BD93-9045-8D96-47A27CB1AEDB}"/>
              </a:ext>
            </a:extLst>
          </p:cNvPr>
          <p:cNvSpPr>
            <a:spLocks noGrp="1"/>
          </p:cNvSpPr>
          <p:nvPr>
            <p:ph type="ctrTitle"/>
          </p:nvPr>
        </p:nvSpPr>
        <p:spPr>
          <a:xfrm>
            <a:off x="0" y="3337111"/>
            <a:ext cx="12192000" cy="1829181"/>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5795" y="5303516"/>
            <a:ext cx="12180411" cy="495400"/>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2852" y="1039488"/>
            <a:ext cx="3886297" cy="1255649"/>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5813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Option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1" name="Rectangle 10"/>
          <p:cNvSpPr/>
          <p:nvPr userDrawn="1"/>
        </p:nvSpPr>
        <p:spPr>
          <a:xfrm>
            <a:off x="10611556" y="6016978"/>
            <a:ext cx="1580444" cy="84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43693" y="742394"/>
            <a:ext cx="2656880" cy="858428"/>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65538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hoto Option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DEF82E-5F27-1249-ADD8-EA6DC56D25F8}"/>
              </a:ext>
            </a:extLst>
          </p:cNvPr>
          <p:cNvSpPr txBox="1"/>
          <p:nvPr userDrawn="1"/>
        </p:nvSpPr>
        <p:spPr>
          <a:xfrm>
            <a:off x="7574845" y="0"/>
            <a:ext cx="4617154" cy="6858000"/>
          </a:xfrm>
          <a:prstGeom prst="rect">
            <a:avLst/>
          </a:prstGeom>
          <a:solidFill>
            <a:srgbClr val="E36F1E"/>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chemeClr val="bg1"/>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41059" y="742394"/>
            <a:ext cx="2662149" cy="858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304" y="1364711"/>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99FC5F91-9C33-8348-A07D-BD2EC29008C9}"/>
              </a:ext>
            </a:extLst>
          </p:cNvPr>
          <p:cNvSpPr>
            <a:spLocks noGrp="1"/>
          </p:cNvSpPr>
          <p:nvPr>
            <p:ph type="title" hasCustomPrompt="1"/>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2E6D9500-DF1F-F840-B50C-269BC57BC127}"/>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6" name="Rectangle 5">
            <a:extLst>
              <a:ext uri="{FF2B5EF4-FFF2-40B4-BE49-F238E27FC236}">
                <a16:creationId xmlns:a16="http://schemas.microsoft.com/office/drawing/2014/main" id="{D84A5690-103C-4849-9514-9B595B70BFCF}"/>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0F7AD19-4262-BA42-928A-08890AEFF473}"/>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19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3" name="Content Placeholder 2"/>
          <p:cNvSpPr>
            <a:spLocks noGrp="1"/>
          </p:cNvSpPr>
          <p:nvPr>
            <p:ph sz="half" idx="1"/>
          </p:nvPr>
        </p:nvSpPr>
        <p:spPr>
          <a:xfrm>
            <a:off x="514496" y="1355725"/>
            <a:ext cx="5181600" cy="4603641"/>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55725"/>
            <a:ext cx="5181600" cy="4603644"/>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13E693A9-8BB8-0340-B624-E68475D9C5E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319677650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 Two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69"/>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3192F148-76DA-8746-BAF3-89007244F406}"/>
              </a:ext>
            </a:extLst>
          </p:cNvPr>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FCE69329-2461-8C44-AB1B-BF6AAEA45694}"/>
              </a:ext>
            </a:extLst>
          </p:cNvPr>
          <p:cNvSpPr>
            <a:spLocks noGrp="1"/>
          </p:cNvSpPr>
          <p:nvPr>
            <p:ph sz="half" idx="11"/>
          </p:nvPr>
        </p:nvSpPr>
        <p:spPr>
          <a:xfrm>
            <a:off x="6172200" y="3846529"/>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27B91AF9-29CB-2246-8FF3-2B08E6613DA6}"/>
              </a:ext>
            </a:extLst>
          </p:cNvPr>
          <p:cNvSpPr>
            <a:spLocks noGrp="1"/>
          </p:cNvSpPr>
          <p:nvPr>
            <p:ph type="sldNum" sz="quarter" idx="12"/>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41956716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496" y="1373613"/>
            <a:ext cx="5157787"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496" y="2063641"/>
            <a:ext cx="5157787" cy="3874704"/>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373613"/>
            <a:ext cx="5183188"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63640"/>
            <a:ext cx="5183188" cy="387470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0" name="Slide Number Placeholder 9">
            <a:extLst>
              <a:ext uri="{FF2B5EF4-FFF2-40B4-BE49-F238E27FC236}">
                <a16:creationId xmlns:a16="http://schemas.microsoft.com/office/drawing/2014/main" id="{9E33F7C1-7444-1C49-9581-78131C85F93F}"/>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2" name="Title 1">
            <a:extLst>
              <a:ext uri="{FF2B5EF4-FFF2-40B4-BE49-F238E27FC236}">
                <a16:creationId xmlns:a16="http://schemas.microsoft.com/office/drawing/2014/main" id="{7A7EF92F-3B7D-2A43-96C5-D2D9560A5F4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033957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3" name="Title 2">
            <a:extLst>
              <a:ext uri="{FF2B5EF4-FFF2-40B4-BE49-F238E27FC236}">
                <a16:creationId xmlns:a16="http://schemas.microsoft.com/office/drawing/2014/main" id="{1E8B13EC-82B0-B145-81F9-D923979BA22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1741060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96" y="295924"/>
            <a:ext cx="10872216" cy="4297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2304" y="134304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2" name="Slide Number Placeholder 9">
            <a:extLst>
              <a:ext uri="{FF2B5EF4-FFF2-40B4-BE49-F238E27FC236}">
                <a16:creationId xmlns:a16="http://schemas.microsoft.com/office/drawing/2014/main" id="{18EC003F-CB8D-5D46-8EB4-2C0754B8C966}"/>
              </a:ext>
            </a:extLst>
          </p:cNvPr>
          <p:cNvSpPr>
            <a:spLocks noGrp="1"/>
          </p:cNvSpPr>
          <p:nvPr>
            <p:ph type="sldNum" sz="quarter" idx="4"/>
          </p:nvPr>
        </p:nvSpPr>
        <p:spPr>
          <a:xfrm>
            <a:off x="388135" y="6245397"/>
            <a:ext cx="432416" cy="346075"/>
          </a:xfrm>
          <a:prstGeom prst="rect">
            <a:avLst/>
          </a:prstGeom>
        </p:spPr>
        <p:txBody>
          <a:bodyPr vert="horz" lIns="91440" tIns="45720" rIns="91440" bIns="45720" rtlCol="0" anchor="ctr"/>
          <a:lstStyle>
            <a:lvl1pPr algn="r">
              <a:defRPr sz="1400" b="0" i="0">
                <a:solidFill>
                  <a:srgbClr val="595959"/>
                </a:solidFill>
                <a:latin typeface="Fira Sans Condensed" panose="020B0503050000020004" pitchFamily="34" charset="0"/>
              </a:defRPr>
            </a:lvl1pPr>
          </a:lstStyle>
          <a:p>
            <a:fld id="{C29098D9-6B28-8C47-9D8C-522BFF1DF707}" type="slidenum">
              <a:rPr lang="en-US" smtClean="0"/>
              <a:pPr/>
              <a:t>‹#›</a:t>
            </a:fld>
            <a:endParaRPr lang="en-US" dirty="0"/>
          </a:p>
        </p:txBody>
      </p:sp>
      <p:sp>
        <p:nvSpPr>
          <p:cNvPr id="7" name="Rectangle 6">
            <a:extLst>
              <a:ext uri="{FF2B5EF4-FFF2-40B4-BE49-F238E27FC236}">
                <a16:creationId xmlns:a16="http://schemas.microsoft.com/office/drawing/2014/main" id="{FA29176F-88BA-924D-8B56-BED99BA7DB2C}"/>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9B8BE5-CC2F-AF4B-8D43-AB9C787F4FBB}"/>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803531" y="6255031"/>
            <a:ext cx="1166361" cy="376847"/>
          </a:xfrm>
          <a:prstGeom prst="rect">
            <a:avLst/>
          </a:prstGeom>
        </p:spPr>
      </p:pic>
    </p:spTree>
    <p:extLst>
      <p:ext uri="{BB962C8B-B14F-4D97-AF65-F5344CB8AC3E}">
        <p14:creationId xmlns:p14="http://schemas.microsoft.com/office/powerpoint/2010/main" val="992549181"/>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99" r:id="rId3"/>
    <p:sldLayoutId id="2147483702" r:id="rId4"/>
    <p:sldLayoutId id="2147483662" r:id="rId5"/>
    <p:sldLayoutId id="2147483664" r:id="rId6"/>
    <p:sldLayoutId id="2147483692" r:id="rId7"/>
    <p:sldLayoutId id="2147483665" r:id="rId8"/>
    <p:sldLayoutId id="2147483666" r:id="rId9"/>
    <p:sldLayoutId id="2147483693" r:id="rId10"/>
    <p:sldLayoutId id="2147483700" r:id="rId11"/>
    <p:sldLayoutId id="2147483697" r:id="rId12"/>
    <p:sldLayoutId id="2147483701" r:id="rId13"/>
    <p:sldLayoutId id="2147483667" r:id="rId14"/>
    <p:sldLayoutId id="2147483695" r:id="rId15"/>
    <p:sldLayoutId id="2147483691" r:id="rId16"/>
    <p:sldLayoutId id="2147483698" r:id="rId17"/>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hf hdr="0" ftr="0" dt="0"/>
  <p:txStyles>
    <p:titleStyle>
      <a:lvl1pPr algn="l" defTabSz="914400" rtl="0" eaLnBrk="1" latinLnBrk="0" hangingPunct="1">
        <a:lnSpc>
          <a:spcPct val="90000"/>
        </a:lnSpc>
        <a:spcBef>
          <a:spcPct val="0"/>
        </a:spcBef>
        <a:buNone/>
        <a:defRPr sz="3200" b="1" i="0" kern="1200" cap="none" spc="0" baseline="0">
          <a:solidFill>
            <a:srgbClr val="000000"/>
          </a:solidFill>
          <a:latin typeface="Fira Sans Condensed" charset="0"/>
          <a:ea typeface="Fira Sans Condensed" charset="0"/>
          <a:cs typeface="Fira Sans Condensed" charset="0"/>
        </a:defRPr>
      </a:lvl1pPr>
    </p:titleStyle>
    <p:bodyStyle>
      <a:lvl1pPr marL="228600" indent="-228600" algn="l" defTabSz="914400"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8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2pPr>
      <a:lvl3pPr marL="11430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_HeWSX-K-Uk"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xGXOXcLuN2Q"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79457C-477B-4724-8AA2-3FE35626F1B4}"/>
              </a:ext>
            </a:extLst>
          </p:cNvPr>
          <p:cNvSpPr/>
          <p:nvPr/>
        </p:nvSpPr>
        <p:spPr>
          <a:xfrm>
            <a:off x="7625177" y="0"/>
            <a:ext cx="45668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4" name="Picture 3">
            <a:extLst>
              <a:ext uri="{FF2B5EF4-FFF2-40B4-BE49-F238E27FC236}">
                <a16:creationId xmlns:a16="http://schemas.microsoft.com/office/drawing/2014/main" id="{9FFC7205-0625-4F77-A38B-E905A1B0F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071" y="0"/>
            <a:ext cx="7309105" cy="6858000"/>
          </a:xfrm>
          <a:prstGeom prst="rect">
            <a:avLst/>
          </a:prstGeom>
        </p:spPr>
      </p:pic>
      <p:pic>
        <p:nvPicPr>
          <p:cNvPr id="10" name="Picture 9">
            <a:extLst>
              <a:ext uri="{FF2B5EF4-FFF2-40B4-BE49-F238E27FC236}">
                <a16:creationId xmlns:a16="http://schemas.microsoft.com/office/drawing/2014/main" id="{14DB59C4-D20F-4140-9877-4C6706E074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138" y="381740"/>
            <a:ext cx="3910901" cy="573484"/>
          </a:xfrm>
          <a:prstGeom prst="rect">
            <a:avLst/>
          </a:prstGeom>
        </p:spPr>
      </p:pic>
    </p:spTree>
    <p:extLst>
      <p:ext uri="{BB962C8B-B14F-4D97-AF65-F5344CB8AC3E}">
        <p14:creationId xmlns:p14="http://schemas.microsoft.com/office/powerpoint/2010/main" val="759684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0528C-F9A0-47AB-B7F8-B37925BBDB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17" y="-1"/>
            <a:ext cx="7258050" cy="6858000"/>
          </a:xfrm>
          <a:prstGeom prst="rect">
            <a:avLst/>
          </a:prstGeom>
        </p:spPr>
      </p:pic>
      <p:sp>
        <p:nvSpPr>
          <p:cNvPr id="7" name="Title 6">
            <a:extLst>
              <a:ext uri="{FF2B5EF4-FFF2-40B4-BE49-F238E27FC236}">
                <a16:creationId xmlns:a16="http://schemas.microsoft.com/office/drawing/2014/main" id="{9FE951D2-4533-4145-BA3B-99C9C0219391}"/>
              </a:ext>
            </a:extLst>
          </p:cNvPr>
          <p:cNvSpPr>
            <a:spLocks noGrp="1"/>
          </p:cNvSpPr>
          <p:nvPr>
            <p:ph type="title"/>
          </p:nvPr>
        </p:nvSpPr>
        <p:spPr/>
        <p:txBody>
          <a:bodyPr/>
          <a:lstStyle/>
          <a:p>
            <a:r>
              <a:rPr lang="en-US" dirty="0">
                <a:solidFill>
                  <a:srgbClr val="E36F1E"/>
                </a:solidFill>
              </a:rPr>
              <a:t>Florence Mukupa</a:t>
            </a:r>
            <a:br>
              <a:rPr lang="en-US" dirty="0">
                <a:solidFill>
                  <a:srgbClr val="E36F1E"/>
                </a:solidFill>
              </a:rPr>
            </a:br>
            <a:r>
              <a:rPr lang="en-US" dirty="0">
                <a:solidFill>
                  <a:srgbClr val="E36F1E"/>
                </a:solidFill>
              </a:rPr>
              <a:t>Goat and Cattle Owner</a:t>
            </a:r>
            <a:br>
              <a:rPr lang="en-US" dirty="0">
                <a:solidFill>
                  <a:srgbClr val="E36F1E"/>
                </a:solidFill>
              </a:rPr>
            </a:br>
            <a:r>
              <a:rPr lang="en-US" dirty="0" err="1">
                <a:solidFill>
                  <a:srgbClr val="E36F1E"/>
                </a:solidFill>
              </a:rPr>
              <a:t>Mabuyu</a:t>
            </a:r>
            <a:r>
              <a:rPr lang="en-US" dirty="0">
                <a:solidFill>
                  <a:srgbClr val="E36F1E"/>
                </a:solidFill>
              </a:rPr>
              <a:t> Group, Southern Zambia</a:t>
            </a:r>
            <a:br>
              <a:rPr lang="en-GB" dirty="0"/>
            </a:br>
            <a:endParaRPr lang="en-GB" dirty="0"/>
          </a:p>
        </p:txBody>
      </p:sp>
      <p:sp>
        <p:nvSpPr>
          <p:cNvPr id="9" name="Content Placeholder 11">
            <a:extLst>
              <a:ext uri="{FF2B5EF4-FFF2-40B4-BE49-F238E27FC236}">
                <a16:creationId xmlns:a16="http://schemas.microsoft.com/office/drawing/2014/main" id="{28150B0D-D861-4613-A674-1157484913DF}"/>
              </a:ext>
            </a:extLst>
          </p:cNvPr>
          <p:cNvSpPr>
            <a:spLocks noGrp="1"/>
          </p:cNvSpPr>
          <p:nvPr>
            <p:ph sz="half" idx="1"/>
          </p:nvPr>
        </p:nvSpPr>
        <p:spPr>
          <a:xfrm>
            <a:off x="7783036" y="2518633"/>
            <a:ext cx="4193551" cy="4175123"/>
          </a:xfrm>
        </p:spPr>
        <p:txBody>
          <a:bodyPr/>
          <a:lstStyle/>
          <a:p>
            <a:pPr marL="0" indent="0">
              <a:spcAft>
                <a:spcPts val="1500"/>
              </a:spcAft>
              <a:buNone/>
            </a:pPr>
            <a:r>
              <a:rPr lang="en-GB" dirty="0"/>
              <a:t>Support from lenders has helped Florence to overcome the loss of her husband and provide for her family. </a:t>
            </a:r>
            <a:endParaRPr lang="en-GB" sz="2000" dirty="0"/>
          </a:p>
          <a:p>
            <a:pPr marL="0" indent="0">
              <a:spcAft>
                <a:spcPts val="1500"/>
              </a:spcAft>
              <a:buNone/>
            </a:pPr>
            <a:r>
              <a:rPr lang="en-GB" dirty="0"/>
              <a:t>The younger children are now able to go to school, increasing the likelihood of a brighter future for the whole family.</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80762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9D9E-5634-4B8F-9237-5FE9A69AD9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166" y="0"/>
            <a:ext cx="7258050" cy="6858000"/>
          </a:xfrm>
          <a:prstGeom prst="rect">
            <a:avLst/>
          </a:prstGeom>
        </p:spPr>
      </p:pic>
      <p:sp>
        <p:nvSpPr>
          <p:cNvPr id="3" name="Rectangle 2">
            <a:extLst>
              <a:ext uri="{FF2B5EF4-FFF2-40B4-BE49-F238E27FC236}">
                <a16:creationId xmlns:a16="http://schemas.microsoft.com/office/drawing/2014/main" id="{AF5EE945-28A8-4C7D-9DD6-7BF212929D5A}"/>
              </a:ext>
            </a:extLst>
          </p:cNvPr>
          <p:cNvSpPr/>
          <p:nvPr/>
        </p:nvSpPr>
        <p:spPr>
          <a:xfrm>
            <a:off x="8286839" y="534275"/>
            <a:ext cx="3195782" cy="1191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AC9E6F3A-3AE2-46C7-8F84-1DC4AE91F0C8}"/>
              </a:ext>
            </a:extLst>
          </p:cNvPr>
          <p:cNvSpPr txBox="1">
            <a:spLocks/>
          </p:cNvSpPr>
          <p:nvPr/>
        </p:nvSpPr>
        <p:spPr>
          <a:xfrm>
            <a:off x="7784541" y="295923"/>
            <a:ext cx="4200378" cy="110186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pPr algn="l"/>
            <a:r>
              <a:rPr lang="en-GB" sz="3200" dirty="0"/>
              <a:t>Supporting female entrepreneurs</a:t>
            </a:r>
          </a:p>
        </p:txBody>
      </p:sp>
      <p:sp>
        <p:nvSpPr>
          <p:cNvPr id="11" name="Content Placeholder 11">
            <a:extLst>
              <a:ext uri="{FF2B5EF4-FFF2-40B4-BE49-F238E27FC236}">
                <a16:creationId xmlns:a16="http://schemas.microsoft.com/office/drawing/2014/main" id="{118E932B-AECD-49EB-BD32-2170C309692F}"/>
              </a:ext>
            </a:extLst>
          </p:cNvPr>
          <p:cNvSpPr txBox="1">
            <a:spLocks/>
          </p:cNvSpPr>
          <p:nvPr/>
        </p:nvSpPr>
        <p:spPr>
          <a:xfrm>
            <a:off x="7791368" y="1636140"/>
            <a:ext cx="4193551" cy="5307812"/>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t>Around 80% of entrepreneurs supported are women.</a:t>
            </a:r>
          </a:p>
          <a:p>
            <a:pPr algn="l">
              <a:spcAft>
                <a:spcPts val="1500"/>
              </a:spcAft>
            </a:pPr>
            <a:r>
              <a:rPr lang="en-US" sz="2400" b="0" dirty="0"/>
              <a:t>The majority of people living in poverty in the world are women, and women are disproportionately excluded from access to financial services.</a:t>
            </a:r>
          </a:p>
          <a:p>
            <a:pPr algn="l"/>
            <a:r>
              <a:rPr lang="en-US" sz="2400" b="0" dirty="0"/>
              <a:t>Studies have shown that supporting women can have the greatest impact on poverty.</a:t>
            </a:r>
          </a:p>
          <a:p>
            <a:pPr algn="l"/>
            <a:endParaRPr lang="en-US" sz="2400" b="0" dirty="0"/>
          </a:p>
          <a:p>
            <a:pPr algn="l"/>
            <a:endParaRPr lang="en-US" sz="2400" b="0" dirty="0"/>
          </a:p>
          <a:p>
            <a:pPr algn="l"/>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3CF0F3C6-12FC-4483-AF33-425A7E16E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539" y="0"/>
            <a:ext cx="7258050" cy="6858000"/>
          </a:xfrm>
          <a:prstGeom prst="rect">
            <a:avLst/>
          </a:prstGeom>
        </p:spPr>
      </p:pic>
      <p:pic>
        <p:nvPicPr>
          <p:cNvPr id="2" name="Picture 1">
            <a:extLst>
              <a:ext uri="{FF2B5EF4-FFF2-40B4-BE49-F238E27FC236}">
                <a16:creationId xmlns:a16="http://schemas.microsoft.com/office/drawing/2014/main" id="{BA632176-D4C1-4ECA-9187-8A49F8F26989}"/>
              </a:ext>
            </a:extLst>
          </p:cNvPr>
          <p:cNvPicPr>
            <a:picLocks noChangeAspect="1"/>
          </p:cNvPicPr>
          <p:nvPr/>
        </p:nvPicPr>
        <p:blipFill>
          <a:blip r:embed="rId5"/>
          <a:stretch>
            <a:fillRect/>
          </a:stretch>
        </p:blipFill>
        <p:spPr>
          <a:xfrm>
            <a:off x="305403" y="-14301"/>
            <a:ext cx="7273186" cy="6872302"/>
          </a:xfrm>
          <a:prstGeom prst="rect">
            <a:avLst/>
          </a:prstGeom>
        </p:spPr>
      </p:pic>
    </p:spTree>
    <p:extLst>
      <p:ext uri="{BB962C8B-B14F-4D97-AF65-F5344CB8AC3E}">
        <p14:creationId xmlns:p14="http://schemas.microsoft.com/office/powerpoint/2010/main" val="223087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5A5A-4746-4399-9835-E6DE2432EEF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83E77E-8690-433C-A094-4FCA6381B2D1}"/>
              </a:ext>
            </a:extLst>
          </p:cNvPr>
          <p:cNvSpPr>
            <a:spLocks noGrp="1"/>
          </p:cNvSpPr>
          <p:nvPr>
            <p:ph sz="half" idx="1"/>
          </p:nvPr>
        </p:nvSpPr>
        <p:spPr/>
        <p:txBody>
          <a:bodyPr/>
          <a:lstStyle/>
          <a:p>
            <a:endParaRPr lang="en-GB"/>
          </a:p>
        </p:txBody>
      </p:sp>
      <p:pic>
        <p:nvPicPr>
          <p:cNvPr id="4" name="Picture 3">
            <a:hlinkClick r:id="rId3"/>
            <a:extLst>
              <a:ext uri="{FF2B5EF4-FFF2-40B4-BE49-F238E27FC236}">
                <a16:creationId xmlns:a16="http://schemas.microsoft.com/office/drawing/2014/main" id="{98E83A99-87F3-41A3-B0D7-F1B1FA9C39FE}"/>
              </a:ext>
            </a:extLst>
          </p:cNvPr>
          <p:cNvPicPr>
            <a:picLocks noChangeAspect="1"/>
          </p:cNvPicPr>
          <p:nvPr/>
        </p:nvPicPr>
        <p:blipFill>
          <a:blip r:embed="rId4"/>
          <a:stretch>
            <a:fillRect/>
          </a:stretch>
        </p:blipFill>
        <p:spPr>
          <a:xfrm>
            <a:off x="0" y="428"/>
            <a:ext cx="12191238" cy="6857572"/>
          </a:xfrm>
          <a:prstGeom prst="rect">
            <a:avLst/>
          </a:prstGeom>
        </p:spPr>
      </p:pic>
    </p:spTree>
    <p:extLst>
      <p:ext uri="{BB962C8B-B14F-4D97-AF65-F5344CB8AC3E}">
        <p14:creationId xmlns:p14="http://schemas.microsoft.com/office/powerpoint/2010/main" val="220906972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BFE737C4-991B-47C3-B88A-37F7AF926832}"/>
              </a:ext>
            </a:extLst>
          </p:cNvPr>
          <p:cNvSpPr>
            <a:spLocks noGrp="1"/>
          </p:cNvSpPr>
          <p:nvPr>
            <p:ph type="title"/>
          </p:nvPr>
        </p:nvSpPr>
        <p:spPr>
          <a:xfrm>
            <a:off x="7784541" y="295923"/>
            <a:ext cx="4200378" cy="1101865"/>
          </a:xfrm>
        </p:spPr>
        <p:txBody>
          <a:bodyPr/>
          <a:lstStyle/>
          <a:p>
            <a:r>
              <a:rPr lang="en-GB" dirty="0">
                <a:solidFill>
                  <a:srgbClr val="E36F1E"/>
                </a:solidFill>
              </a:rPr>
              <a:t>Support from Rotary International</a:t>
            </a:r>
            <a:r>
              <a:rPr lang="en-GB" sz="3800" dirty="0">
                <a:solidFill>
                  <a:srgbClr val="C00000"/>
                </a:solidFill>
              </a:rPr>
              <a:t>	</a:t>
            </a:r>
            <a:br>
              <a:rPr lang="en-US" sz="3800" dirty="0">
                <a:solidFill>
                  <a:srgbClr val="C00000"/>
                </a:solidFill>
              </a:rPr>
            </a:br>
            <a:endParaRPr lang="en-GB" sz="3800" dirty="0">
              <a:solidFill>
                <a:srgbClr val="C00000"/>
              </a:solidFill>
            </a:endParaRPr>
          </a:p>
        </p:txBody>
      </p:sp>
      <p:pic>
        <p:nvPicPr>
          <p:cNvPr id="6" name="Picture 5">
            <a:extLst>
              <a:ext uri="{FF2B5EF4-FFF2-40B4-BE49-F238E27FC236}">
                <a16:creationId xmlns:a16="http://schemas.microsoft.com/office/drawing/2014/main" id="{E8B4D687-ECBE-4AF6-BCC8-36D89E665958}"/>
              </a:ext>
            </a:extLst>
          </p:cNvPr>
          <p:cNvPicPr>
            <a:picLocks noChangeAspect="1"/>
          </p:cNvPicPr>
          <p:nvPr/>
        </p:nvPicPr>
        <p:blipFill>
          <a:blip r:embed="rId3"/>
          <a:stretch>
            <a:fillRect/>
          </a:stretch>
        </p:blipFill>
        <p:spPr>
          <a:xfrm>
            <a:off x="314778" y="857"/>
            <a:ext cx="7327707" cy="6923818"/>
          </a:xfrm>
          <a:prstGeom prst="rect">
            <a:avLst/>
          </a:prstGeom>
        </p:spPr>
      </p:pic>
      <p:sp>
        <p:nvSpPr>
          <p:cNvPr id="7" name="Content Placeholder 11">
            <a:extLst>
              <a:ext uri="{FF2B5EF4-FFF2-40B4-BE49-F238E27FC236}">
                <a16:creationId xmlns:a16="http://schemas.microsoft.com/office/drawing/2014/main" id="{EBFBDE48-C82F-44A5-977D-12AC271DCEA9}"/>
              </a:ext>
            </a:extLst>
          </p:cNvPr>
          <p:cNvSpPr>
            <a:spLocks noGrp="1"/>
          </p:cNvSpPr>
          <p:nvPr>
            <p:ph sz="half" idx="1"/>
          </p:nvPr>
        </p:nvSpPr>
        <p:spPr>
          <a:xfrm>
            <a:off x="7783036" y="2045558"/>
            <a:ext cx="4193551" cy="4175123"/>
          </a:xfrm>
        </p:spPr>
        <p:txBody>
          <a:bodyPr>
            <a:normAutofit lnSpcReduction="10000"/>
          </a:bodyPr>
          <a:lstStyle/>
          <a:p>
            <a:pPr marL="0" indent="0">
              <a:spcAft>
                <a:spcPts val="1500"/>
              </a:spcAft>
              <a:buNone/>
            </a:pPr>
            <a:r>
              <a:rPr lang="en-US" dirty="0"/>
              <a:t>We receive exceptional support from Rotary clubs across the UK and Ireland.</a:t>
            </a:r>
          </a:p>
          <a:p>
            <a:pPr marL="0" indent="0">
              <a:spcAft>
                <a:spcPts val="1500"/>
              </a:spcAft>
              <a:buNone/>
            </a:pPr>
            <a:r>
              <a:rPr lang="en-US" dirty="0"/>
              <a:t>To date we’ve had over 250 Rotary clubs sign up to </a:t>
            </a:r>
            <a:r>
              <a:rPr lang="en-US" dirty="0" err="1"/>
              <a:t>Lendwithcare</a:t>
            </a:r>
            <a:r>
              <a:rPr lang="en-US" dirty="0"/>
              <a:t>. </a:t>
            </a:r>
          </a:p>
          <a:p>
            <a:pPr marL="0" indent="0">
              <a:spcAft>
                <a:spcPts val="1500"/>
              </a:spcAft>
              <a:buNone/>
            </a:pPr>
            <a:r>
              <a:rPr lang="en-US" dirty="0"/>
              <a:t>At the start of 2020 they had lent and re-lent </a:t>
            </a:r>
            <a:r>
              <a:rPr lang="en-US" b="1" dirty="0"/>
              <a:t>more than       £1 million </a:t>
            </a:r>
            <a:r>
              <a:rPr lang="en-US" dirty="0"/>
              <a:t>between them.</a:t>
            </a:r>
          </a:p>
          <a:p>
            <a:pPr marL="0" indent="0">
              <a:spcAft>
                <a:spcPts val="1500"/>
              </a:spcAft>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14567413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CF342658-C2C0-4A12-946D-71BBB83404AB}"/>
              </a:ext>
            </a:extLst>
          </p:cNvPr>
          <p:cNvSpPr>
            <a:spLocks noGrp="1"/>
          </p:cNvSpPr>
          <p:nvPr>
            <p:ph type="title"/>
          </p:nvPr>
        </p:nvSpPr>
        <p:spPr>
          <a:xfrm>
            <a:off x="7784541" y="295923"/>
            <a:ext cx="4200378" cy="1101865"/>
          </a:xfrm>
        </p:spPr>
        <p:txBody>
          <a:bodyPr/>
          <a:lstStyle/>
          <a:p>
            <a:r>
              <a:rPr lang="en-GB" dirty="0">
                <a:solidFill>
                  <a:srgbClr val="E36F1E"/>
                </a:solidFill>
              </a:rPr>
              <a:t>Multiplying the impact of Rotary International</a:t>
            </a:r>
            <a:r>
              <a:rPr lang="en-GB" sz="3800" dirty="0">
                <a:solidFill>
                  <a:srgbClr val="C00000"/>
                </a:solidFill>
              </a:rPr>
              <a:t>	</a:t>
            </a:r>
            <a:br>
              <a:rPr lang="en-US" sz="3800" dirty="0">
                <a:solidFill>
                  <a:srgbClr val="C00000"/>
                </a:solidFill>
              </a:rPr>
            </a:br>
            <a:endParaRPr lang="en-GB" sz="3800" dirty="0">
              <a:solidFill>
                <a:srgbClr val="C00000"/>
              </a:solidFill>
            </a:endParaRPr>
          </a:p>
        </p:txBody>
      </p:sp>
      <p:pic>
        <p:nvPicPr>
          <p:cNvPr id="5" name="Picture 4">
            <a:extLst>
              <a:ext uri="{FF2B5EF4-FFF2-40B4-BE49-F238E27FC236}">
                <a16:creationId xmlns:a16="http://schemas.microsoft.com/office/drawing/2014/main" id="{22C97F3D-CD4B-473E-9CB4-D2C66F47E366}"/>
              </a:ext>
            </a:extLst>
          </p:cNvPr>
          <p:cNvPicPr>
            <a:picLocks noChangeAspect="1"/>
          </p:cNvPicPr>
          <p:nvPr/>
        </p:nvPicPr>
        <p:blipFill>
          <a:blip r:embed="rId3"/>
          <a:stretch>
            <a:fillRect/>
          </a:stretch>
        </p:blipFill>
        <p:spPr>
          <a:xfrm>
            <a:off x="314778" y="857"/>
            <a:ext cx="7257143" cy="6857143"/>
          </a:xfrm>
          <a:prstGeom prst="rect">
            <a:avLst/>
          </a:prstGeom>
        </p:spPr>
      </p:pic>
      <p:pic>
        <p:nvPicPr>
          <p:cNvPr id="6" name="Picture 5">
            <a:extLst>
              <a:ext uri="{FF2B5EF4-FFF2-40B4-BE49-F238E27FC236}">
                <a16:creationId xmlns:a16="http://schemas.microsoft.com/office/drawing/2014/main" id="{FFB2D059-62EE-425D-A8A4-295FE62D2E60}"/>
              </a:ext>
            </a:extLst>
          </p:cNvPr>
          <p:cNvPicPr>
            <a:picLocks noChangeAspect="1"/>
          </p:cNvPicPr>
          <p:nvPr/>
        </p:nvPicPr>
        <p:blipFill>
          <a:blip r:embed="rId3"/>
          <a:stretch>
            <a:fillRect/>
          </a:stretch>
        </p:blipFill>
        <p:spPr>
          <a:xfrm>
            <a:off x="314778" y="857"/>
            <a:ext cx="7257143" cy="6857143"/>
          </a:xfrm>
          <a:prstGeom prst="rect">
            <a:avLst/>
          </a:prstGeom>
        </p:spPr>
      </p:pic>
      <p:pic>
        <p:nvPicPr>
          <p:cNvPr id="7" name="Picture 6">
            <a:extLst>
              <a:ext uri="{FF2B5EF4-FFF2-40B4-BE49-F238E27FC236}">
                <a16:creationId xmlns:a16="http://schemas.microsoft.com/office/drawing/2014/main" id="{CE682A96-2E47-49FB-B6DF-F9985F06510C}"/>
              </a:ext>
            </a:extLst>
          </p:cNvPr>
          <p:cNvPicPr>
            <a:picLocks noChangeAspect="1"/>
          </p:cNvPicPr>
          <p:nvPr/>
        </p:nvPicPr>
        <p:blipFill>
          <a:blip r:embed="rId3"/>
          <a:stretch>
            <a:fillRect/>
          </a:stretch>
        </p:blipFill>
        <p:spPr>
          <a:xfrm>
            <a:off x="314778" y="857"/>
            <a:ext cx="7327707" cy="6923818"/>
          </a:xfrm>
          <a:prstGeom prst="rect">
            <a:avLst/>
          </a:prstGeom>
        </p:spPr>
      </p:pic>
      <p:sp>
        <p:nvSpPr>
          <p:cNvPr id="15" name="Content Placeholder 11">
            <a:extLst>
              <a:ext uri="{FF2B5EF4-FFF2-40B4-BE49-F238E27FC236}">
                <a16:creationId xmlns:a16="http://schemas.microsoft.com/office/drawing/2014/main" id="{CF2389A0-400D-436B-A8D0-AFA96750BF9A}"/>
              </a:ext>
            </a:extLst>
          </p:cNvPr>
          <p:cNvSpPr>
            <a:spLocks noGrp="1"/>
          </p:cNvSpPr>
          <p:nvPr>
            <p:ph sz="half" idx="1"/>
          </p:nvPr>
        </p:nvSpPr>
        <p:spPr>
          <a:xfrm>
            <a:off x="7783036" y="2045558"/>
            <a:ext cx="4193551" cy="4175123"/>
          </a:xfrm>
        </p:spPr>
        <p:txBody>
          <a:bodyPr>
            <a:normAutofit/>
          </a:bodyPr>
          <a:lstStyle/>
          <a:p>
            <a:pPr marL="0" indent="0">
              <a:spcAft>
                <a:spcPts val="1500"/>
              </a:spcAft>
              <a:buNone/>
            </a:pPr>
            <a:r>
              <a:rPr lang="en-US" dirty="0"/>
              <a:t>£2,800 invested by the Rotary Club of </a:t>
            </a:r>
            <a:r>
              <a:rPr lang="en-US" dirty="0" err="1"/>
              <a:t>Chatteris</a:t>
            </a:r>
            <a:r>
              <a:rPr lang="en-US" dirty="0"/>
              <a:t> has resulted in over </a:t>
            </a:r>
            <a:r>
              <a:rPr lang="en-US" b="1" dirty="0"/>
              <a:t>£11,000 </a:t>
            </a:r>
            <a:r>
              <a:rPr lang="en-US" dirty="0"/>
              <a:t>loaned.</a:t>
            </a:r>
          </a:p>
          <a:p>
            <a:pPr marL="0" indent="0">
              <a:spcAft>
                <a:spcPts val="1500"/>
              </a:spcAft>
              <a:buNone/>
            </a:pPr>
            <a:r>
              <a:rPr lang="en-US" dirty="0"/>
              <a:t>737 loans made since 2012…</a:t>
            </a:r>
          </a:p>
          <a:p>
            <a:pPr marL="0" indent="0">
              <a:spcAft>
                <a:spcPts val="1500"/>
              </a:spcAft>
              <a:buNone/>
            </a:pPr>
            <a:r>
              <a:rPr lang="en-US" b="1" dirty="0"/>
              <a:t>2,418</a:t>
            </a:r>
            <a:r>
              <a:rPr lang="en-US" dirty="0"/>
              <a:t> entrepreneurs supported has benefited </a:t>
            </a:r>
            <a:r>
              <a:rPr lang="en-US" b="1" dirty="0"/>
              <a:t>8,129</a:t>
            </a:r>
            <a:r>
              <a:rPr lang="en-US" dirty="0"/>
              <a:t> family members and created </a:t>
            </a:r>
            <a:r>
              <a:rPr lang="en-US" b="1" dirty="0"/>
              <a:t>1,548</a:t>
            </a:r>
            <a:r>
              <a:rPr lang="en-US" dirty="0"/>
              <a:t> jobs to date.</a:t>
            </a:r>
          </a:p>
          <a:p>
            <a:pPr marL="0" indent="0">
              <a:spcAft>
                <a:spcPts val="1500"/>
              </a:spcAft>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0277522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A18C7F3A-7E76-43A9-A808-B927B7909247}"/>
              </a:ext>
            </a:extLst>
          </p:cNvPr>
          <p:cNvSpPr>
            <a:spLocks noGrp="1"/>
          </p:cNvSpPr>
          <p:nvPr>
            <p:ph type="title"/>
          </p:nvPr>
        </p:nvSpPr>
        <p:spPr>
          <a:xfrm>
            <a:off x="7784541" y="295923"/>
            <a:ext cx="4200378" cy="1101865"/>
          </a:xfrm>
        </p:spPr>
        <p:txBody>
          <a:bodyPr/>
          <a:lstStyle/>
          <a:p>
            <a:r>
              <a:rPr lang="en-GB" dirty="0">
                <a:solidFill>
                  <a:srgbClr val="E36F1E"/>
                </a:solidFill>
              </a:rPr>
              <a:t>District 1080 Members</a:t>
            </a:r>
            <a:r>
              <a:rPr lang="en-GB" sz="3800" dirty="0">
                <a:solidFill>
                  <a:srgbClr val="C00000"/>
                </a:solidFill>
              </a:rPr>
              <a:t>	</a:t>
            </a:r>
            <a:br>
              <a:rPr lang="en-US" sz="3800" dirty="0">
                <a:solidFill>
                  <a:srgbClr val="C00000"/>
                </a:solidFill>
              </a:rPr>
            </a:br>
            <a:endParaRPr lang="en-GB" sz="3800" dirty="0">
              <a:solidFill>
                <a:srgbClr val="C00000"/>
              </a:solidFill>
            </a:endParaRPr>
          </a:p>
        </p:txBody>
      </p:sp>
      <p:pic>
        <p:nvPicPr>
          <p:cNvPr id="5" name="Picture 4">
            <a:extLst>
              <a:ext uri="{FF2B5EF4-FFF2-40B4-BE49-F238E27FC236}">
                <a16:creationId xmlns:a16="http://schemas.microsoft.com/office/drawing/2014/main" id="{09207372-BF1F-4711-9295-0E437670CB9E}"/>
              </a:ext>
            </a:extLst>
          </p:cNvPr>
          <p:cNvPicPr>
            <a:picLocks noChangeAspect="1"/>
          </p:cNvPicPr>
          <p:nvPr/>
        </p:nvPicPr>
        <p:blipFill>
          <a:blip r:embed="rId3"/>
          <a:stretch>
            <a:fillRect/>
          </a:stretch>
        </p:blipFill>
        <p:spPr>
          <a:xfrm>
            <a:off x="314778" y="0"/>
            <a:ext cx="7258050" cy="6858000"/>
          </a:xfrm>
          <a:prstGeom prst="rect">
            <a:avLst/>
          </a:prstGeom>
        </p:spPr>
      </p:pic>
      <p:sp>
        <p:nvSpPr>
          <p:cNvPr id="6" name="Content Placeholder 11">
            <a:extLst>
              <a:ext uri="{FF2B5EF4-FFF2-40B4-BE49-F238E27FC236}">
                <a16:creationId xmlns:a16="http://schemas.microsoft.com/office/drawing/2014/main" id="{09B6143D-EFC6-4C38-9E51-F63BC9C0F071}"/>
              </a:ext>
            </a:extLst>
          </p:cNvPr>
          <p:cNvSpPr>
            <a:spLocks noGrp="1"/>
          </p:cNvSpPr>
          <p:nvPr>
            <p:ph sz="half" idx="1"/>
          </p:nvPr>
        </p:nvSpPr>
        <p:spPr>
          <a:xfrm>
            <a:off x="7791368" y="1941639"/>
            <a:ext cx="4193551" cy="4175123"/>
          </a:xfrm>
        </p:spPr>
        <p:txBody>
          <a:bodyPr>
            <a:normAutofit/>
          </a:bodyPr>
          <a:lstStyle/>
          <a:p>
            <a:pPr marL="0" indent="0">
              <a:spcAft>
                <a:spcPts val="1500"/>
              </a:spcAft>
              <a:buNone/>
            </a:pPr>
            <a:r>
              <a:rPr lang="en-US" dirty="0"/>
              <a:t>District 1080 is one of our biggest supporters.</a:t>
            </a:r>
          </a:p>
          <a:p>
            <a:pPr marL="0" indent="0">
              <a:spcAft>
                <a:spcPts val="1500"/>
              </a:spcAft>
              <a:buNone/>
            </a:pPr>
            <a:r>
              <a:rPr lang="en-US" dirty="0"/>
              <a:t>Team members include individual Rotarians and over 30 different Rotary clubs.</a:t>
            </a:r>
          </a:p>
          <a:p>
            <a:pPr marL="0" indent="0">
              <a:spcAft>
                <a:spcPts val="1500"/>
              </a:spcAft>
              <a:buNone/>
            </a:pPr>
            <a:r>
              <a:rPr lang="en-US" dirty="0"/>
              <a:t>We hope you join them by supporting </a:t>
            </a:r>
            <a:r>
              <a:rPr lang="en-US" dirty="0" err="1"/>
              <a:t>Lendwithcare</a:t>
            </a:r>
            <a:r>
              <a:rPr lang="en-US" dirty="0"/>
              <a:t> too!</a:t>
            </a:r>
          </a:p>
          <a:p>
            <a:pPr marL="0" indent="0">
              <a:spcAft>
                <a:spcPts val="1500"/>
              </a:spcAft>
              <a:buNone/>
            </a:pPr>
            <a:endParaRPr lang="en-US" dirty="0"/>
          </a:p>
          <a:p>
            <a:pPr marL="0" indent="0">
              <a:spcAft>
                <a:spcPts val="1500"/>
              </a:spcAft>
              <a:buNone/>
            </a:pPr>
            <a:endParaRPr lang="en-US" dirty="0"/>
          </a:p>
          <a:p>
            <a:pPr marL="0" indent="0">
              <a:spcAft>
                <a:spcPts val="1500"/>
              </a:spcAft>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45704785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E40B5721-FF5D-4350-83DC-4FC5EA7A78F8}"/>
              </a:ext>
            </a:extLst>
          </p:cNvPr>
          <p:cNvSpPr>
            <a:spLocks noGrp="1"/>
          </p:cNvSpPr>
          <p:nvPr>
            <p:ph type="title"/>
          </p:nvPr>
        </p:nvSpPr>
        <p:spPr>
          <a:xfrm>
            <a:off x="7784541" y="295923"/>
            <a:ext cx="4200378" cy="1101865"/>
          </a:xfrm>
        </p:spPr>
        <p:txBody>
          <a:bodyPr/>
          <a:lstStyle/>
          <a:p>
            <a:r>
              <a:rPr lang="en-GB" dirty="0">
                <a:solidFill>
                  <a:srgbClr val="E36F1E"/>
                </a:solidFill>
              </a:rPr>
              <a:t>How can Rotary International help more?</a:t>
            </a:r>
            <a:r>
              <a:rPr lang="en-GB" sz="3800" dirty="0">
                <a:solidFill>
                  <a:srgbClr val="C00000"/>
                </a:solidFill>
              </a:rPr>
              <a:t>	</a:t>
            </a:r>
            <a:br>
              <a:rPr lang="en-US" sz="3800" dirty="0">
                <a:solidFill>
                  <a:srgbClr val="C00000"/>
                </a:solidFill>
              </a:rPr>
            </a:br>
            <a:endParaRPr lang="en-GB" sz="3800" dirty="0">
              <a:solidFill>
                <a:srgbClr val="C00000"/>
              </a:solidFill>
            </a:endParaRPr>
          </a:p>
        </p:txBody>
      </p:sp>
      <p:sp>
        <p:nvSpPr>
          <p:cNvPr id="6" name="Content Placeholder 11">
            <a:extLst>
              <a:ext uri="{FF2B5EF4-FFF2-40B4-BE49-F238E27FC236}">
                <a16:creationId xmlns:a16="http://schemas.microsoft.com/office/drawing/2014/main" id="{58B6EA8C-4075-4EE3-93F7-03B38A4E5515}"/>
              </a:ext>
            </a:extLst>
          </p:cNvPr>
          <p:cNvSpPr>
            <a:spLocks noGrp="1"/>
          </p:cNvSpPr>
          <p:nvPr>
            <p:ph sz="half" idx="1"/>
          </p:nvPr>
        </p:nvSpPr>
        <p:spPr>
          <a:xfrm>
            <a:off x="7783036" y="2151189"/>
            <a:ext cx="4193551" cy="4175123"/>
          </a:xfrm>
        </p:spPr>
        <p:txBody>
          <a:bodyPr>
            <a:normAutofit lnSpcReduction="10000"/>
          </a:bodyPr>
          <a:lstStyle/>
          <a:p>
            <a:pPr marL="457200" indent="-457200">
              <a:spcAft>
                <a:spcPts val="1500"/>
              </a:spcAft>
              <a:buFont typeface="+mj-lt"/>
              <a:buAutoNum type="arabicPeriod"/>
            </a:pPr>
            <a:r>
              <a:rPr lang="en-US" dirty="0"/>
              <a:t>Open a </a:t>
            </a:r>
            <a:r>
              <a:rPr lang="en-US" dirty="0" err="1"/>
              <a:t>Lendwithcare</a:t>
            </a:r>
            <a:r>
              <a:rPr lang="en-US" dirty="0"/>
              <a:t> account in the name of your club.</a:t>
            </a:r>
          </a:p>
          <a:p>
            <a:pPr marL="457200" indent="-457200">
              <a:spcAft>
                <a:spcPts val="1500"/>
              </a:spcAft>
              <a:buFont typeface="+mj-lt"/>
              <a:buAutoNum type="arabicPeriod"/>
            </a:pPr>
            <a:r>
              <a:rPr lang="en-US" dirty="0"/>
              <a:t>Support </a:t>
            </a:r>
            <a:r>
              <a:rPr lang="en-US" dirty="0" err="1"/>
              <a:t>Lendwithcare</a:t>
            </a:r>
            <a:r>
              <a:rPr lang="en-US" dirty="0"/>
              <a:t> with a donation from your club.</a:t>
            </a:r>
          </a:p>
          <a:p>
            <a:pPr marL="457200" indent="-457200">
              <a:spcAft>
                <a:spcPts val="1500"/>
              </a:spcAft>
              <a:buFont typeface="+mj-lt"/>
              <a:buAutoNum type="arabicPeriod"/>
            </a:pPr>
            <a:r>
              <a:rPr lang="en-US" dirty="0"/>
              <a:t>Choose entrepreneurs to support and start your journey as club supporting </a:t>
            </a:r>
            <a:r>
              <a:rPr lang="en-US" dirty="0" err="1"/>
              <a:t>Lendwithcare</a:t>
            </a:r>
            <a:r>
              <a:rPr lang="en-US" dirty="0"/>
              <a:t>.</a:t>
            </a:r>
          </a:p>
          <a:p>
            <a:pPr marL="457200" indent="-457200">
              <a:spcAft>
                <a:spcPts val="1500"/>
              </a:spcAft>
              <a:buFont typeface="+mj-lt"/>
              <a:buAutoNum type="arabicPeriod"/>
            </a:pPr>
            <a:endParaRPr lang="en-US" dirty="0"/>
          </a:p>
          <a:p>
            <a:pPr marL="0" indent="0">
              <a:spcAft>
                <a:spcPts val="1500"/>
              </a:spcAft>
              <a:buNone/>
            </a:pPr>
            <a:endParaRPr lang="en-US" dirty="0"/>
          </a:p>
          <a:p>
            <a:pPr marL="0" indent="0">
              <a:spcAft>
                <a:spcPts val="1500"/>
              </a:spcAft>
              <a:buNone/>
            </a:pPr>
            <a:endParaRPr lang="en-US"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6F2BAA0D-2B6A-484E-9B13-BF4AAC6CB666}"/>
              </a:ext>
            </a:extLst>
          </p:cNvPr>
          <p:cNvPicPr>
            <a:picLocks noChangeAspect="1"/>
          </p:cNvPicPr>
          <p:nvPr/>
        </p:nvPicPr>
        <p:blipFill>
          <a:blip r:embed="rId3"/>
          <a:stretch>
            <a:fillRect/>
          </a:stretch>
        </p:blipFill>
        <p:spPr>
          <a:xfrm>
            <a:off x="319901" y="-1"/>
            <a:ext cx="7257143" cy="6857143"/>
          </a:xfrm>
          <a:prstGeom prst="rect">
            <a:avLst/>
          </a:prstGeom>
        </p:spPr>
      </p:pic>
    </p:spTree>
    <p:extLst>
      <p:ext uri="{BB962C8B-B14F-4D97-AF65-F5344CB8AC3E}">
        <p14:creationId xmlns:p14="http://schemas.microsoft.com/office/powerpoint/2010/main" val="2153067276"/>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6" name="Picture 5">
            <a:extLst>
              <a:ext uri="{FF2B5EF4-FFF2-40B4-BE49-F238E27FC236}">
                <a16:creationId xmlns:a16="http://schemas.microsoft.com/office/drawing/2014/main" id="{D620DF05-0734-4006-A2F4-4D3674848793}"/>
              </a:ext>
            </a:extLst>
          </p:cNvPr>
          <p:cNvPicPr>
            <a:picLocks noChangeAspect="1"/>
          </p:cNvPicPr>
          <p:nvPr/>
        </p:nvPicPr>
        <p:blipFill>
          <a:blip r:embed="rId3"/>
          <a:stretch>
            <a:fillRect/>
          </a:stretch>
        </p:blipFill>
        <p:spPr>
          <a:xfrm>
            <a:off x="307236" y="857"/>
            <a:ext cx="7257143" cy="6857143"/>
          </a:xfrm>
          <a:prstGeom prst="rect">
            <a:avLst/>
          </a:prstGeom>
        </p:spPr>
      </p:pic>
      <p:sp>
        <p:nvSpPr>
          <p:cNvPr id="8" name="Rectangle 7">
            <a:extLst>
              <a:ext uri="{FF2B5EF4-FFF2-40B4-BE49-F238E27FC236}">
                <a16:creationId xmlns:a16="http://schemas.microsoft.com/office/drawing/2014/main" id="{5353874E-D977-4DD2-BE55-B762B90339CA}"/>
              </a:ext>
            </a:extLst>
          </p:cNvPr>
          <p:cNvSpPr/>
          <p:nvPr/>
        </p:nvSpPr>
        <p:spPr>
          <a:xfrm>
            <a:off x="7564378" y="0"/>
            <a:ext cx="46276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8A78044-8E44-4992-9528-268C76E45C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138" y="381740"/>
            <a:ext cx="3910901" cy="573484"/>
          </a:xfrm>
          <a:prstGeom prst="rect">
            <a:avLst/>
          </a:prstGeom>
        </p:spPr>
      </p:pic>
      <p:sp>
        <p:nvSpPr>
          <p:cNvPr id="11" name="Title 1">
            <a:extLst>
              <a:ext uri="{FF2B5EF4-FFF2-40B4-BE49-F238E27FC236}">
                <a16:creationId xmlns:a16="http://schemas.microsoft.com/office/drawing/2014/main" id="{08DB581F-CDD7-4945-9B49-CE65A21C2E8C}"/>
              </a:ext>
            </a:extLst>
          </p:cNvPr>
          <p:cNvSpPr txBox="1">
            <a:spLocks/>
          </p:cNvSpPr>
          <p:nvPr/>
        </p:nvSpPr>
        <p:spPr>
          <a:xfrm>
            <a:off x="7829255" y="2656220"/>
            <a:ext cx="4097867" cy="140415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r>
              <a:rPr lang="en-US" dirty="0">
                <a:solidFill>
                  <a:schemeClr val="tx1"/>
                </a:solidFill>
              </a:rPr>
              <a:t>Thank you. Please visit the website to find out more!</a:t>
            </a:r>
          </a:p>
        </p:txBody>
      </p:sp>
    </p:spTree>
    <p:extLst>
      <p:ext uri="{BB962C8B-B14F-4D97-AF65-F5344CB8AC3E}">
        <p14:creationId xmlns:p14="http://schemas.microsoft.com/office/powerpoint/2010/main" val="2684752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9D9E-5634-4B8F-9237-5FE9A69AD9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166" y="0"/>
            <a:ext cx="7258050" cy="6858000"/>
          </a:xfrm>
          <a:prstGeom prst="rect">
            <a:avLst/>
          </a:prstGeom>
        </p:spPr>
      </p:pic>
      <p:sp>
        <p:nvSpPr>
          <p:cNvPr id="3" name="Rectangle 2">
            <a:extLst>
              <a:ext uri="{FF2B5EF4-FFF2-40B4-BE49-F238E27FC236}">
                <a16:creationId xmlns:a16="http://schemas.microsoft.com/office/drawing/2014/main" id="{AF5EE945-28A8-4C7D-9DD6-7BF212929D5A}"/>
              </a:ext>
            </a:extLst>
          </p:cNvPr>
          <p:cNvSpPr/>
          <p:nvPr/>
        </p:nvSpPr>
        <p:spPr>
          <a:xfrm>
            <a:off x="8286839" y="534275"/>
            <a:ext cx="3195782" cy="1191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AC9E6F3A-3AE2-46C7-8F84-1DC4AE91F0C8}"/>
              </a:ext>
            </a:extLst>
          </p:cNvPr>
          <p:cNvSpPr txBox="1">
            <a:spLocks/>
          </p:cNvSpPr>
          <p:nvPr/>
        </p:nvSpPr>
        <p:spPr>
          <a:xfrm>
            <a:off x="7784541" y="295923"/>
            <a:ext cx="4200378" cy="110186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pPr algn="l"/>
            <a:r>
              <a:rPr lang="en-GB" sz="3800" dirty="0"/>
              <a:t>What is the problem we’re aiming to solve?</a:t>
            </a:r>
          </a:p>
        </p:txBody>
      </p:sp>
      <p:sp>
        <p:nvSpPr>
          <p:cNvPr id="11" name="Content Placeholder 11">
            <a:extLst>
              <a:ext uri="{FF2B5EF4-FFF2-40B4-BE49-F238E27FC236}">
                <a16:creationId xmlns:a16="http://schemas.microsoft.com/office/drawing/2014/main" id="{118E932B-AECD-49EB-BD32-2170C309692F}"/>
              </a:ext>
            </a:extLst>
          </p:cNvPr>
          <p:cNvSpPr txBox="1">
            <a:spLocks/>
          </p:cNvSpPr>
          <p:nvPr/>
        </p:nvSpPr>
        <p:spPr>
          <a:xfrm>
            <a:off x="7784541" y="2912697"/>
            <a:ext cx="4193551" cy="308596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t>More than 2 billion people in the world lack access to basic financial services.</a:t>
            </a:r>
          </a:p>
          <a:p>
            <a:pPr algn="l">
              <a:spcAft>
                <a:spcPts val="1500"/>
              </a:spcAft>
            </a:pPr>
            <a:r>
              <a:rPr lang="en-US" sz="2400" b="0" dirty="0"/>
              <a:t>It is the poor who are typically excluded from these formal financial services.</a:t>
            </a:r>
          </a:p>
          <a:p>
            <a:pPr algn="l"/>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3CF0F3C6-12FC-4483-AF33-425A7E16E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539" y="0"/>
            <a:ext cx="7258050" cy="6858000"/>
          </a:xfrm>
          <a:prstGeom prst="rect">
            <a:avLst/>
          </a:prstGeom>
        </p:spPr>
      </p:pic>
    </p:spTree>
    <p:extLst>
      <p:ext uri="{BB962C8B-B14F-4D97-AF65-F5344CB8AC3E}">
        <p14:creationId xmlns:p14="http://schemas.microsoft.com/office/powerpoint/2010/main" val="203181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69DE-BAB0-44FE-8EAE-2A918B6103F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9A3233A-5848-44B9-BF1D-4B8C412BA1F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364281F-5944-4742-814C-8F46F32DD051}"/>
              </a:ext>
            </a:extLst>
          </p:cNvPr>
          <p:cNvPicPr>
            <a:picLocks noChangeAspect="1"/>
          </p:cNvPicPr>
          <p:nvPr/>
        </p:nvPicPr>
        <p:blipFill>
          <a:blip r:embed="rId3"/>
          <a:stretch>
            <a:fillRect/>
          </a:stretch>
        </p:blipFill>
        <p:spPr>
          <a:xfrm>
            <a:off x="1524" y="857"/>
            <a:ext cx="12190476" cy="6857143"/>
          </a:xfrm>
          <a:prstGeom prst="rect">
            <a:avLst/>
          </a:prstGeom>
        </p:spPr>
      </p:pic>
    </p:spTree>
    <p:extLst>
      <p:ext uri="{BB962C8B-B14F-4D97-AF65-F5344CB8AC3E}">
        <p14:creationId xmlns:p14="http://schemas.microsoft.com/office/powerpoint/2010/main" val="215351646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DDDFE-A163-4CAE-A173-51737A3EB0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15461" y="-1"/>
            <a:ext cx="7257143" cy="6857143"/>
          </a:xfrm>
          <a:prstGeom prst="rect">
            <a:avLst/>
          </a:prstGeom>
        </p:spPr>
      </p:pic>
      <p:sp>
        <p:nvSpPr>
          <p:cNvPr id="2" name="Rectangle 1">
            <a:extLst>
              <a:ext uri="{FF2B5EF4-FFF2-40B4-BE49-F238E27FC236}">
                <a16:creationId xmlns:a16="http://schemas.microsoft.com/office/drawing/2014/main" id="{ACC3C9DF-4738-4A49-8F28-EA304DB80DFD}"/>
              </a:ext>
            </a:extLst>
          </p:cNvPr>
          <p:cNvSpPr/>
          <p:nvPr/>
        </p:nvSpPr>
        <p:spPr>
          <a:xfrm>
            <a:off x="7557994" y="-1"/>
            <a:ext cx="4530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51E488FE-630D-46FB-9B5E-7C4B0C40131E}"/>
              </a:ext>
            </a:extLst>
          </p:cNvPr>
          <p:cNvSpPr>
            <a:spLocks noGrp="1"/>
          </p:cNvSpPr>
          <p:nvPr>
            <p:ph type="title"/>
          </p:nvPr>
        </p:nvSpPr>
        <p:spPr>
          <a:xfrm>
            <a:off x="7784541" y="295923"/>
            <a:ext cx="4200378" cy="1101865"/>
          </a:xfrm>
        </p:spPr>
        <p:txBody>
          <a:bodyPr/>
          <a:lstStyle/>
          <a:p>
            <a:r>
              <a:rPr lang="en-GB" dirty="0">
                <a:solidFill>
                  <a:srgbClr val="E36F1E"/>
                </a:solidFill>
              </a:rPr>
              <a:t>What is Lendwithcare?</a:t>
            </a:r>
            <a:br>
              <a:rPr lang="en-US" dirty="0">
                <a:solidFill>
                  <a:srgbClr val="E36F1E"/>
                </a:solidFill>
              </a:rPr>
            </a:br>
            <a:endParaRPr lang="en-GB" dirty="0">
              <a:solidFill>
                <a:srgbClr val="E36F1E"/>
              </a:solidFill>
            </a:endParaRPr>
          </a:p>
        </p:txBody>
      </p:sp>
      <p:sp>
        <p:nvSpPr>
          <p:cNvPr id="8" name="Content Placeholder 11">
            <a:extLst>
              <a:ext uri="{FF2B5EF4-FFF2-40B4-BE49-F238E27FC236}">
                <a16:creationId xmlns:a16="http://schemas.microsoft.com/office/drawing/2014/main" id="{5DE13D2F-3EF9-4B90-B106-1DC53ED868FD}"/>
              </a:ext>
            </a:extLst>
          </p:cNvPr>
          <p:cNvSpPr txBox="1">
            <a:spLocks/>
          </p:cNvSpPr>
          <p:nvPr/>
        </p:nvSpPr>
        <p:spPr>
          <a:xfrm>
            <a:off x="7791368" y="1397788"/>
            <a:ext cx="4193551" cy="489845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600" b="0" dirty="0">
                <a:solidFill>
                  <a:srgbClr val="000000"/>
                </a:solidFill>
              </a:rPr>
              <a:t>Lendwithcare is an initiative from poverty-fighting charity, CARE International UK.</a:t>
            </a:r>
          </a:p>
          <a:p>
            <a:pPr algn="l">
              <a:spcAft>
                <a:spcPts val="1500"/>
              </a:spcAft>
            </a:pPr>
            <a:r>
              <a:rPr lang="en-US" sz="2600" b="0" dirty="0">
                <a:solidFill>
                  <a:srgbClr val="000000"/>
                </a:solidFill>
              </a:rPr>
              <a:t>Individuals visit the website – </a:t>
            </a:r>
            <a:r>
              <a:rPr lang="en-US" sz="2600" b="0" dirty="0">
                <a:solidFill>
                  <a:srgbClr val="E36F1E"/>
                </a:solidFill>
              </a:rPr>
              <a:t>www.lendwithcare.org </a:t>
            </a:r>
            <a:r>
              <a:rPr lang="en-US" sz="2600" b="0" dirty="0">
                <a:solidFill>
                  <a:srgbClr val="000000"/>
                </a:solidFill>
              </a:rPr>
              <a:t>- and choose an entrepreneur to lend to. They can lend as little as £15 right up to the full loan amount.</a:t>
            </a:r>
          </a:p>
          <a:p>
            <a:pPr algn="l">
              <a:spcAft>
                <a:spcPts val="1500"/>
              </a:spcAft>
            </a:pPr>
            <a:r>
              <a:rPr lang="en-US" sz="2600" b="0" dirty="0">
                <a:solidFill>
                  <a:srgbClr val="000000"/>
                </a:solidFill>
              </a:rPr>
              <a:t>Rather than receiving a one-off donation, the entrepreneurs pay their loan back. </a:t>
            </a: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pic>
        <p:nvPicPr>
          <p:cNvPr id="12" name="Picture 11">
            <a:extLst>
              <a:ext uri="{FF2B5EF4-FFF2-40B4-BE49-F238E27FC236}">
                <a16:creationId xmlns:a16="http://schemas.microsoft.com/office/drawing/2014/main" id="{2EF5F642-8D4A-4773-A9CE-C205429525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155" y="82837"/>
            <a:ext cx="2137320" cy="2133623"/>
          </a:xfrm>
          <a:prstGeom prst="rect">
            <a:avLst/>
          </a:prstGeom>
        </p:spPr>
      </p:pic>
    </p:spTree>
    <p:extLst>
      <p:ext uri="{BB962C8B-B14F-4D97-AF65-F5344CB8AC3E}">
        <p14:creationId xmlns:p14="http://schemas.microsoft.com/office/powerpoint/2010/main" val="3569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3C9DF-4738-4A49-8F28-EA304DB80DFD}"/>
              </a:ext>
            </a:extLst>
          </p:cNvPr>
          <p:cNvSpPr/>
          <p:nvPr/>
        </p:nvSpPr>
        <p:spPr>
          <a:xfrm>
            <a:off x="7557994" y="-1"/>
            <a:ext cx="4530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51E488FE-630D-46FB-9B5E-7C4B0C40131E}"/>
              </a:ext>
            </a:extLst>
          </p:cNvPr>
          <p:cNvSpPr>
            <a:spLocks noGrp="1"/>
          </p:cNvSpPr>
          <p:nvPr>
            <p:ph type="title"/>
          </p:nvPr>
        </p:nvSpPr>
        <p:spPr>
          <a:xfrm>
            <a:off x="7784541" y="295923"/>
            <a:ext cx="4200378" cy="1101865"/>
          </a:xfrm>
        </p:spPr>
        <p:txBody>
          <a:bodyPr/>
          <a:lstStyle/>
          <a:p>
            <a:r>
              <a:rPr lang="en-GB" dirty="0">
                <a:solidFill>
                  <a:srgbClr val="E36F1E"/>
                </a:solidFill>
              </a:rPr>
              <a:t>What is microfinance?</a:t>
            </a:r>
            <a:br>
              <a:rPr lang="en-US" dirty="0">
                <a:solidFill>
                  <a:srgbClr val="E36F1E"/>
                </a:solidFill>
              </a:rPr>
            </a:br>
            <a:endParaRPr lang="en-GB" dirty="0">
              <a:solidFill>
                <a:srgbClr val="E36F1E"/>
              </a:solidFill>
            </a:endParaRPr>
          </a:p>
        </p:txBody>
      </p:sp>
      <p:sp>
        <p:nvSpPr>
          <p:cNvPr id="8" name="Content Placeholder 11">
            <a:extLst>
              <a:ext uri="{FF2B5EF4-FFF2-40B4-BE49-F238E27FC236}">
                <a16:creationId xmlns:a16="http://schemas.microsoft.com/office/drawing/2014/main" id="{5DE13D2F-3EF9-4B90-B106-1DC53ED868FD}"/>
              </a:ext>
            </a:extLst>
          </p:cNvPr>
          <p:cNvSpPr txBox="1">
            <a:spLocks/>
          </p:cNvSpPr>
          <p:nvPr/>
        </p:nvSpPr>
        <p:spPr>
          <a:xfrm>
            <a:off x="7791368" y="1693712"/>
            <a:ext cx="4193551" cy="4002887"/>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Microfinance is the provision of financial services for low-income people. This includes microloans, savings, micro-insurance, money transfers and financial training. </a:t>
            </a:r>
          </a:p>
          <a:p>
            <a:pPr algn="l">
              <a:spcAft>
                <a:spcPts val="1500"/>
              </a:spcAft>
            </a:pPr>
            <a:r>
              <a:rPr lang="en-US" sz="2400" b="0" dirty="0">
                <a:solidFill>
                  <a:srgbClr val="000000"/>
                </a:solidFill>
              </a:rPr>
              <a:t>CARE believes that fair and effective financial services are central to addressing poverty.</a:t>
            </a:r>
          </a:p>
          <a:p>
            <a:pPr algn="l"/>
            <a:endParaRPr lang="en-US" sz="2000" b="0" dirty="0">
              <a:solidFill>
                <a:srgbClr val="000000"/>
              </a:solidFill>
            </a:endParaRPr>
          </a:p>
          <a:p>
            <a:pPr algn="l"/>
            <a:endParaRPr lang="en-GB" sz="2000" b="0"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pic>
        <p:nvPicPr>
          <p:cNvPr id="12" name="Picture 11">
            <a:extLst>
              <a:ext uri="{FF2B5EF4-FFF2-40B4-BE49-F238E27FC236}">
                <a16:creationId xmlns:a16="http://schemas.microsoft.com/office/drawing/2014/main" id="{2EF5F642-8D4A-4773-A9CE-C205429525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155" y="82838"/>
            <a:ext cx="1853592" cy="1850386"/>
          </a:xfrm>
          <a:prstGeom prst="rect">
            <a:avLst/>
          </a:prstGeom>
        </p:spPr>
      </p:pic>
      <p:pic>
        <p:nvPicPr>
          <p:cNvPr id="13" name="Picture 12">
            <a:extLst>
              <a:ext uri="{FF2B5EF4-FFF2-40B4-BE49-F238E27FC236}">
                <a16:creationId xmlns:a16="http://schemas.microsoft.com/office/drawing/2014/main" id="{B4AD264D-AFB8-49CB-8C82-390BE40BFAAD}"/>
              </a:ext>
            </a:extLst>
          </p:cNvPr>
          <p:cNvPicPr>
            <a:picLocks noChangeAspect="1"/>
          </p:cNvPicPr>
          <p:nvPr/>
        </p:nvPicPr>
        <p:blipFill>
          <a:blip r:embed="rId4"/>
          <a:stretch>
            <a:fillRect/>
          </a:stretch>
        </p:blipFill>
        <p:spPr>
          <a:xfrm>
            <a:off x="314778" y="0"/>
            <a:ext cx="7257143" cy="6857143"/>
          </a:xfrm>
          <a:prstGeom prst="rect">
            <a:avLst/>
          </a:prstGeom>
        </p:spPr>
      </p:pic>
    </p:spTree>
    <p:extLst>
      <p:ext uri="{BB962C8B-B14F-4D97-AF65-F5344CB8AC3E}">
        <p14:creationId xmlns:p14="http://schemas.microsoft.com/office/powerpoint/2010/main" val="310384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82D7-6121-41F2-B6BC-E5627A30D6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2E5F21-60C3-4FA5-AAA9-83FDC93DA04E}"/>
              </a:ext>
            </a:extLst>
          </p:cNvPr>
          <p:cNvSpPr>
            <a:spLocks noGrp="1"/>
          </p:cNvSpPr>
          <p:nvPr>
            <p:ph sz="half" idx="1"/>
          </p:nvPr>
        </p:nvSpPr>
        <p:spPr/>
        <p:txBody>
          <a:bodyPr/>
          <a:lstStyle/>
          <a:p>
            <a:endParaRPr lang="en-GB"/>
          </a:p>
        </p:txBody>
      </p:sp>
      <p:pic>
        <p:nvPicPr>
          <p:cNvPr id="4" name="Picture 3">
            <a:hlinkClick r:id="rId3"/>
            <a:extLst>
              <a:ext uri="{FF2B5EF4-FFF2-40B4-BE49-F238E27FC236}">
                <a16:creationId xmlns:a16="http://schemas.microsoft.com/office/drawing/2014/main" id="{9822D12B-F888-4F58-8429-41AC9F7CBA90}"/>
              </a:ext>
            </a:extLst>
          </p:cNvPr>
          <p:cNvPicPr>
            <a:picLocks noChangeAspect="1"/>
          </p:cNvPicPr>
          <p:nvPr/>
        </p:nvPicPr>
        <p:blipFill>
          <a:blip r:embed="rId4"/>
          <a:stretch>
            <a:fillRect/>
          </a:stretch>
        </p:blipFill>
        <p:spPr>
          <a:xfrm>
            <a:off x="0" y="428"/>
            <a:ext cx="12191238" cy="6857572"/>
          </a:xfrm>
          <a:prstGeom prst="rect">
            <a:avLst/>
          </a:prstGeom>
        </p:spPr>
      </p:pic>
    </p:spTree>
    <p:extLst>
      <p:ext uri="{BB962C8B-B14F-4D97-AF65-F5344CB8AC3E}">
        <p14:creationId xmlns:p14="http://schemas.microsoft.com/office/powerpoint/2010/main" val="893082794"/>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A8CA18AD-3A27-4727-91E0-4C8DE918DA01}"/>
              </a:ext>
            </a:extLst>
          </p:cNvPr>
          <p:cNvSpPr>
            <a:spLocks noGrp="1"/>
          </p:cNvSpPr>
          <p:nvPr>
            <p:ph type="title"/>
          </p:nvPr>
        </p:nvSpPr>
        <p:spPr>
          <a:xfrm>
            <a:off x="7673836" y="295923"/>
            <a:ext cx="4200378" cy="1101865"/>
          </a:xfrm>
        </p:spPr>
        <p:txBody>
          <a:bodyPr/>
          <a:lstStyle/>
          <a:p>
            <a:r>
              <a:rPr lang="en-GB" sz="3800" dirty="0">
                <a:solidFill>
                  <a:srgbClr val="E36F1E"/>
                </a:solidFill>
              </a:rPr>
              <a:t>Our website homepage</a:t>
            </a:r>
            <a:br>
              <a:rPr lang="en-US" sz="3800" dirty="0">
                <a:solidFill>
                  <a:srgbClr val="E36F1E"/>
                </a:solidFill>
              </a:rPr>
            </a:br>
            <a:endParaRPr lang="en-GB" sz="3800" dirty="0">
              <a:solidFill>
                <a:srgbClr val="E36F1E"/>
              </a:solidFill>
            </a:endParaRPr>
          </a:p>
        </p:txBody>
      </p:sp>
      <p:pic>
        <p:nvPicPr>
          <p:cNvPr id="5" name="Picture 4">
            <a:extLst>
              <a:ext uri="{FF2B5EF4-FFF2-40B4-BE49-F238E27FC236}">
                <a16:creationId xmlns:a16="http://schemas.microsoft.com/office/drawing/2014/main" id="{3E395CAE-687E-4F47-9C6E-E7596F0037E3}"/>
              </a:ext>
            </a:extLst>
          </p:cNvPr>
          <p:cNvPicPr>
            <a:picLocks noChangeAspect="1"/>
          </p:cNvPicPr>
          <p:nvPr/>
        </p:nvPicPr>
        <p:blipFill>
          <a:blip r:embed="rId3"/>
          <a:stretch>
            <a:fillRect/>
          </a:stretch>
        </p:blipFill>
        <p:spPr>
          <a:xfrm>
            <a:off x="317786" y="857"/>
            <a:ext cx="7257143" cy="6857143"/>
          </a:xfrm>
          <a:prstGeom prst="rect">
            <a:avLst/>
          </a:prstGeom>
        </p:spPr>
      </p:pic>
      <p:sp>
        <p:nvSpPr>
          <p:cNvPr id="6" name="Content Placeholder 11">
            <a:extLst>
              <a:ext uri="{FF2B5EF4-FFF2-40B4-BE49-F238E27FC236}">
                <a16:creationId xmlns:a16="http://schemas.microsoft.com/office/drawing/2014/main" id="{309547D3-411B-422B-AC70-E89C18DD6E2A}"/>
              </a:ext>
            </a:extLst>
          </p:cNvPr>
          <p:cNvSpPr txBox="1">
            <a:spLocks/>
          </p:cNvSpPr>
          <p:nvPr/>
        </p:nvSpPr>
        <p:spPr>
          <a:xfrm>
            <a:off x="7673836" y="2025577"/>
            <a:ext cx="4193551" cy="4241874"/>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Simply log on to </a:t>
            </a:r>
            <a:r>
              <a:rPr lang="en-US" sz="2400" b="0" dirty="0">
                <a:solidFill>
                  <a:srgbClr val="E36F1E"/>
                </a:solidFill>
              </a:rPr>
              <a:t>www.lendwithcare.org </a:t>
            </a:r>
            <a:r>
              <a:rPr lang="en-US" sz="2400" b="0" dirty="0">
                <a:solidFill>
                  <a:srgbClr val="000000"/>
                </a:solidFill>
              </a:rPr>
              <a:t>where you can view profiles of entrepreneurs all over the world.</a:t>
            </a:r>
          </a:p>
          <a:p>
            <a:pPr algn="l">
              <a:spcAft>
                <a:spcPts val="1500"/>
              </a:spcAft>
            </a:pPr>
            <a:r>
              <a:rPr lang="en-US" sz="2400" b="0" dirty="0">
                <a:solidFill>
                  <a:srgbClr val="000000"/>
                </a:solidFill>
              </a:rPr>
              <a:t>You can browse a range of different businesses and choose which entrepreneur or entrepreneurs you'd like to support.</a:t>
            </a:r>
          </a:p>
          <a:p>
            <a:pPr algn="l"/>
            <a:endParaRPr lang="en-US" sz="2600" b="0" dirty="0">
              <a:solidFill>
                <a:srgbClr val="000000"/>
              </a:solidFill>
            </a:endParaRP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8443193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67037E2B-EAFF-4B90-9184-00DBB92483C8}"/>
              </a:ext>
            </a:extLst>
          </p:cNvPr>
          <p:cNvSpPr>
            <a:spLocks noGrp="1"/>
          </p:cNvSpPr>
          <p:nvPr>
            <p:ph type="title"/>
          </p:nvPr>
        </p:nvSpPr>
        <p:spPr>
          <a:xfrm>
            <a:off x="7784541" y="295923"/>
            <a:ext cx="4200378" cy="1101865"/>
          </a:xfrm>
        </p:spPr>
        <p:txBody>
          <a:bodyPr/>
          <a:lstStyle/>
          <a:p>
            <a:r>
              <a:rPr lang="en-GB" sz="3800" dirty="0">
                <a:solidFill>
                  <a:srgbClr val="E36F1E"/>
                </a:solidFill>
              </a:rPr>
              <a:t>Lending </a:t>
            </a:r>
            <a:br>
              <a:rPr lang="en-GB" sz="3800" dirty="0">
                <a:solidFill>
                  <a:srgbClr val="E36F1E"/>
                </a:solidFill>
              </a:rPr>
            </a:br>
            <a:r>
              <a:rPr lang="en-GB" sz="3800" dirty="0">
                <a:solidFill>
                  <a:srgbClr val="E36F1E"/>
                </a:solidFill>
              </a:rPr>
              <a:t>teams</a:t>
            </a:r>
            <a:r>
              <a:rPr lang="en-GB" sz="3800" dirty="0">
                <a:solidFill>
                  <a:srgbClr val="C00000"/>
                </a:solidFill>
              </a:rPr>
              <a:t>	</a:t>
            </a:r>
            <a:br>
              <a:rPr lang="en-US" sz="3800" dirty="0">
                <a:solidFill>
                  <a:srgbClr val="C00000"/>
                </a:solidFill>
              </a:rPr>
            </a:br>
            <a:endParaRPr lang="en-GB" sz="3800" dirty="0">
              <a:solidFill>
                <a:srgbClr val="C00000"/>
              </a:solidFill>
            </a:endParaRPr>
          </a:p>
        </p:txBody>
      </p:sp>
      <p:pic>
        <p:nvPicPr>
          <p:cNvPr id="5" name="Picture 4">
            <a:extLst>
              <a:ext uri="{FF2B5EF4-FFF2-40B4-BE49-F238E27FC236}">
                <a16:creationId xmlns:a16="http://schemas.microsoft.com/office/drawing/2014/main" id="{0FBDEAD8-072C-4B0A-8809-92267F967974}"/>
              </a:ext>
            </a:extLst>
          </p:cNvPr>
          <p:cNvPicPr>
            <a:picLocks noChangeAspect="1"/>
          </p:cNvPicPr>
          <p:nvPr/>
        </p:nvPicPr>
        <p:blipFill>
          <a:blip r:embed="rId3"/>
          <a:stretch>
            <a:fillRect/>
          </a:stretch>
        </p:blipFill>
        <p:spPr>
          <a:xfrm>
            <a:off x="317786" y="857"/>
            <a:ext cx="7257143" cy="6857143"/>
          </a:xfrm>
          <a:prstGeom prst="rect">
            <a:avLst/>
          </a:prstGeom>
        </p:spPr>
      </p:pic>
      <p:sp>
        <p:nvSpPr>
          <p:cNvPr id="6" name="Content Placeholder 11">
            <a:extLst>
              <a:ext uri="{FF2B5EF4-FFF2-40B4-BE49-F238E27FC236}">
                <a16:creationId xmlns:a16="http://schemas.microsoft.com/office/drawing/2014/main" id="{BF5ABB03-D10A-4573-ADCC-FB555E20C4CA}"/>
              </a:ext>
            </a:extLst>
          </p:cNvPr>
          <p:cNvSpPr txBox="1">
            <a:spLocks/>
          </p:cNvSpPr>
          <p:nvPr/>
        </p:nvSpPr>
        <p:spPr>
          <a:xfrm>
            <a:off x="7784541" y="1959549"/>
            <a:ext cx="4193551" cy="489845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While you can support Lendwithcare as an individual, another way of getting involved is to set up or join a Lendwithcare team. </a:t>
            </a:r>
          </a:p>
          <a:p>
            <a:pPr algn="l">
              <a:spcAft>
                <a:spcPts val="1500"/>
              </a:spcAft>
            </a:pPr>
            <a:r>
              <a:rPr lang="en-US" sz="2400" b="0" dirty="0">
                <a:solidFill>
                  <a:srgbClr val="000000"/>
                </a:solidFill>
              </a:rPr>
              <a:t>It’s a brilliant way of joining forces to see how much impact you and your team have made together!</a:t>
            </a:r>
            <a:endParaRPr lang="en-US" sz="2600" b="0" dirty="0">
              <a:solidFill>
                <a:srgbClr val="000000"/>
              </a:solidFill>
            </a:endParaRP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1243950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CA5F5-5B09-42D6-AE51-A75CF6668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860" y="-2"/>
            <a:ext cx="7278212" cy="6877051"/>
          </a:xfrm>
          <a:prstGeom prst="rect">
            <a:avLst/>
          </a:prstGeom>
        </p:spPr>
      </p:pic>
      <p:sp>
        <p:nvSpPr>
          <p:cNvPr id="9" name="Title 8">
            <a:extLst>
              <a:ext uri="{FF2B5EF4-FFF2-40B4-BE49-F238E27FC236}">
                <a16:creationId xmlns:a16="http://schemas.microsoft.com/office/drawing/2014/main" id="{287860EC-BE6C-42E4-98BE-F10A791EF1C4}"/>
              </a:ext>
            </a:extLst>
          </p:cNvPr>
          <p:cNvSpPr>
            <a:spLocks noGrp="1"/>
          </p:cNvSpPr>
          <p:nvPr>
            <p:ph type="title"/>
          </p:nvPr>
        </p:nvSpPr>
        <p:spPr/>
        <p:txBody>
          <a:bodyPr/>
          <a:lstStyle/>
          <a:p>
            <a:r>
              <a:rPr lang="en-GB" dirty="0">
                <a:solidFill>
                  <a:srgbClr val="E36F1E"/>
                </a:solidFill>
              </a:rPr>
              <a:t>Elina Chipoka</a:t>
            </a:r>
            <a:br>
              <a:rPr lang="en-GB" dirty="0">
                <a:solidFill>
                  <a:srgbClr val="E36F1E"/>
                </a:solidFill>
              </a:rPr>
            </a:br>
            <a:r>
              <a:rPr lang="en-GB" dirty="0">
                <a:solidFill>
                  <a:srgbClr val="E36F1E"/>
                </a:solidFill>
              </a:rPr>
              <a:t>Tomato Seller</a:t>
            </a:r>
            <a:br>
              <a:rPr lang="en-GB" dirty="0">
                <a:solidFill>
                  <a:srgbClr val="E36F1E"/>
                </a:solidFill>
              </a:rPr>
            </a:br>
            <a:r>
              <a:rPr lang="en-GB" dirty="0">
                <a:solidFill>
                  <a:srgbClr val="E36F1E"/>
                </a:solidFill>
              </a:rPr>
              <a:t>Livingstone, </a:t>
            </a:r>
            <a:br>
              <a:rPr lang="en-GB" dirty="0">
                <a:solidFill>
                  <a:srgbClr val="E36F1E"/>
                </a:solidFill>
              </a:rPr>
            </a:br>
            <a:r>
              <a:rPr lang="en-GB" dirty="0">
                <a:solidFill>
                  <a:srgbClr val="E36F1E"/>
                </a:solidFill>
              </a:rPr>
              <a:t>Southern Zambia</a:t>
            </a:r>
            <a:br>
              <a:rPr lang="en-US" dirty="0"/>
            </a:br>
            <a:endParaRPr lang="en-GB" dirty="0"/>
          </a:p>
        </p:txBody>
      </p:sp>
      <p:sp>
        <p:nvSpPr>
          <p:cNvPr id="10" name="Content Placeholder 11">
            <a:extLst>
              <a:ext uri="{FF2B5EF4-FFF2-40B4-BE49-F238E27FC236}">
                <a16:creationId xmlns:a16="http://schemas.microsoft.com/office/drawing/2014/main" id="{0710408D-EAF7-42E4-8566-21AB67849122}"/>
              </a:ext>
            </a:extLst>
          </p:cNvPr>
          <p:cNvSpPr>
            <a:spLocks noGrp="1"/>
          </p:cNvSpPr>
          <p:nvPr>
            <p:ph sz="half" idx="1"/>
          </p:nvPr>
        </p:nvSpPr>
        <p:spPr>
          <a:xfrm>
            <a:off x="7783036" y="2515291"/>
            <a:ext cx="4193551" cy="4175123"/>
          </a:xfrm>
        </p:spPr>
        <p:txBody>
          <a:bodyPr/>
          <a:lstStyle/>
          <a:p>
            <a:pPr marL="0" indent="0">
              <a:spcAft>
                <a:spcPts val="1500"/>
              </a:spcAft>
              <a:buNone/>
            </a:pPr>
            <a:r>
              <a:rPr lang="en-GB" dirty="0"/>
              <a:t>Support from lenders has helped Elina to expand her business and better provide for her family. </a:t>
            </a:r>
            <a:endParaRPr lang="en-GB" sz="2000" dirty="0"/>
          </a:p>
          <a:p>
            <a:pPr marL="0" indent="0">
              <a:spcAft>
                <a:spcPts val="1500"/>
              </a:spcAft>
              <a:buNone/>
            </a:pPr>
            <a:r>
              <a:rPr lang="en-GB" dirty="0"/>
              <a:t>In the future, Elina hopes to use her plot of land to build her own house so she will no longer bear the burden of renting.</a:t>
            </a:r>
          </a:p>
        </p:txBody>
      </p:sp>
    </p:spTree>
    <p:extLst>
      <p:ext uri="{BB962C8B-B14F-4D97-AF65-F5344CB8AC3E}">
        <p14:creationId xmlns:p14="http://schemas.microsoft.com/office/powerpoint/2010/main" val="145062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ARE Template">
  <a:themeElements>
    <a:clrScheme name="CARE Brand Colors">
      <a:dk1>
        <a:srgbClr val="E36F1E"/>
      </a:dk1>
      <a:lt1>
        <a:srgbClr val="FFFFFF"/>
      </a:lt1>
      <a:dk2>
        <a:srgbClr val="E36F1E"/>
      </a:dk2>
      <a:lt2>
        <a:srgbClr val="F3B223"/>
      </a:lt2>
      <a:accent1>
        <a:srgbClr val="E36F1E"/>
      </a:accent1>
      <a:accent2>
        <a:srgbClr val="F3B223"/>
      </a:accent2>
      <a:accent3>
        <a:srgbClr val="AA182C"/>
      </a:accent3>
      <a:accent4>
        <a:srgbClr val="68813C"/>
      </a:accent4>
      <a:accent5>
        <a:srgbClr val="510C76"/>
      </a:accent5>
      <a:accent6>
        <a:srgbClr val="004987"/>
      </a:accent6>
      <a:hlink>
        <a:srgbClr val="E36F1E"/>
      </a:hlink>
      <a:folHlink>
        <a:srgbClr val="F3B22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3DB630-46D8-2B43-9DAC-0FD25B57BB15}" vid="{AAA8740A-BFBE-2040-A9F7-8861161C2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C663AE9520E3489297580CE77C7E56" ma:contentTypeVersion="12" ma:contentTypeDescription="Create a new document." ma:contentTypeScope="" ma:versionID="8ad3b5803c068a02142b2ee4b439516b">
  <xsd:schema xmlns:xsd="http://www.w3.org/2001/XMLSchema" xmlns:xs="http://www.w3.org/2001/XMLSchema" xmlns:p="http://schemas.microsoft.com/office/2006/metadata/properties" xmlns:ns2="ae6d7b3e-5942-4cdf-adc6-cbda5754b96d" xmlns:ns3="fe58a9e9-c5c2-46cc-b66f-579a0d47e072" targetNamespace="http://schemas.microsoft.com/office/2006/metadata/properties" ma:root="true" ma:fieldsID="4801fbb83c7213005a8250d67d0ad5b3" ns2:_="" ns3:_="">
    <xsd:import namespace="ae6d7b3e-5942-4cdf-adc6-cbda5754b96d"/>
    <xsd:import namespace="fe58a9e9-c5c2-46cc-b66f-579a0d47e0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6d7b3e-5942-4cdf-adc6-cbda5754b9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e58a9e9-c5c2-46cc-b66f-579a0d47e0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22735-B29D-4794-B763-DB606957BAB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F439CF2-F551-4E41-AE97-21318B578422}">
  <ds:schemaRefs>
    <ds:schemaRef ds:uri="http://schemas.microsoft.com/sharepoint/v3/contenttype/forms"/>
  </ds:schemaRefs>
</ds:datastoreItem>
</file>

<file path=customXml/itemProps3.xml><?xml version="1.0" encoding="utf-8"?>
<ds:datastoreItem xmlns:ds="http://schemas.openxmlformats.org/officeDocument/2006/customXml" ds:itemID="{A2A0D018-12A9-452D-A74F-15769A8058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6d7b3e-5942-4cdf-adc6-cbda5754b96d"/>
    <ds:schemaRef ds:uri="fe58a9e9-c5c2-46cc-b66f-579a0d47e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CARE_PPT_Template_Widescreen</Template>
  <TotalTime>1111</TotalTime>
  <Words>2388</Words>
  <Application>Microsoft Office PowerPoint</Application>
  <PresentationFormat>Widescreen</PresentationFormat>
  <Paragraphs>174</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Fira Sans Condensed</vt:lpstr>
      <vt:lpstr>Fira Sans Condensed SemiBold</vt:lpstr>
      <vt:lpstr>Arial</vt:lpstr>
      <vt:lpstr>Calibri</vt:lpstr>
      <vt:lpstr>CARE Template</vt:lpstr>
      <vt:lpstr>Make a loan, change a life with Lendwithcare</vt:lpstr>
      <vt:lpstr>PowerPoint Presentation</vt:lpstr>
      <vt:lpstr>PowerPoint Presentation</vt:lpstr>
      <vt:lpstr>What is Lendwithcare? </vt:lpstr>
      <vt:lpstr>What is microfinance? </vt:lpstr>
      <vt:lpstr>PowerPoint Presentation</vt:lpstr>
      <vt:lpstr>Our website homepage </vt:lpstr>
      <vt:lpstr>Lending  teams  </vt:lpstr>
      <vt:lpstr>Elina Chipoka Tomato Seller Livingstone,  Southern Zambia </vt:lpstr>
      <vt:lpstr>Florence Mukupa Goat and Cattle Owner Mabuyu Group, Southern Zambia </vt:lpstr>
      <vt:lpstr>PowerPoint Presentation</vt:lpstr>
      <vt:lpstr>PowerPoint Presentation</vt:lpstr>
      <vt:lpstr>Support from Rotary International  </vt:lpstr>
      <vt:lpstr>Multiplying the impact of Rotary International  </vt:lpstr>
      <vt:lpstr>District 1080 Members  </vt:lpstr>
      <vt:lpstr>How can Rotary International help more?  </vt:lpstr>
      <vt:lpstr>Make a loan, change a life with Lendwithcare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businesses take off</dc:title>
  <dc:creator>Horner, Tracey</dc:creator>
  <cp:lastModifiedBy>Jones, Tony</cp:lastModifiedBy>
  <cp:revision>83</cp:revision>
  <cp:lastPrinted>2018-11-16T17:38:15Z</cp:lastPrinted>
  <dcterms:created xsi:type="dcterms:W3CDTF">2019-11-18T12:10:51Z</dcterms:created>
  <dcterms:modified xsi:type="dcterms:W3CDTF">2021-10-18T15:05:34Z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0x01010071C663AE9520E3489297580CE77C7E56</vt:lpwstr>
  </property>
</Properties>
</file>